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1" Type="http://schemas.openxmlformats.org/officeDocument/2006/relationships/slide" Target="slides/slide50.xml" /><Relationship Id="rId52" Type="http://schemas.openxmlformats.org/officeDocument/2006/relationships/slide" Target="slides/slide51.xml" /><Relationship Id="rId53" Type="http://schemas.openxmlformats.org/officeDocument/2006/relationships/slide" Target="slides/slide52.xml" /><Relationship Id="rId54" Type="http://schemas.openxmlformats.org/officeDocument/2006/relationships/slide" Target="slides/slide53.xml" /><Relationship Id="rId55" Type="http://schemas.openxmlformats.org/officeDocument/2006/relationships/slide" Target="slides/slide54.xml" /><Relationship Id="rId56" Type="http://schemas.openxmlformats.org/officeDocument/2006/relationships/slide" Target="slides/slide55.xml" /><Relationship Id="rId57" Type="http://schemas.openxmlformats.org/officeDocument/2006/relationships/slide" Target="slides/slide56.xml" /><Relationship Id="rId58" Type="http://schemas.openxmlformats.org/officeDocument/2006/relationships/slide" Target="slides/slide57.xml" /><Relationship Id="rId59" Type="http://schemas.openxmlformats.org/officeDocument/2006/relationships/slide" Target="slides/slide58.xml" /><Relationship Id="rId60" Type="http://schemas.openxmlformats.org/officeDocument/2006/relationships/slide" Target="slides/slide59.xml" /><Relationship Id="rId61" Type="http://schemas.openxmlformats.org/officeDocument/2006/relationships/slide" Target="slides/slide60.xml" /><Relationship Id="rId62" Type="http://schemas.openxmlformats.org/officeDocument/2006/relationships/slide" Target="slides/slide61.xml" /><Relationship Id="rId63" Type="http://schemas.openxmlformats.org/officeDocument/2006/relationships/slide" Target="slides/slide62.xml" /><Relationship Id="rId64" Type="http://schemas.openxmlformats.org/officeDocument/2006/relationships/slide" Target="slides/slide63.xml" /><Relationship Id="rId65" Type="http://schemas.openxmlformats.org/officeDocument/2006/relationships/slide" Target="slides/slide64.xml" /><Relationship Id="rId66" Type="http://schemas.openxmlformats.org/officeDocument/2006/relationships/slide" Target="slides/slide65.xml" /><Relationship Id="rId67" Type="http://schemas.openxmlformats.org/officeDocument/2006/relationships/slide" Target="slides/slide66.xml" /><Relationship Id="rId68" Type="http://schemas.openxmlformats.org/officeDocument/2006/relationships/slide" Target="slides/slide67.xml" /><Relationship Id="rId69" Type="http://schemas.openxmlformats.org/officeDocument/2006/relationships/slide" Target="slides/slide68.xml" /><Relationship Id="rId70" Type="http://schemas.openxmlformats.org/officeDocument/2006/relationships/slide" Target="slides/slide69.xml" /><Relationship Id="rId71" Type="http://schemas.openxmlformats.org/officeDocument/2006/relationships/slide" Target="slides/slide70.xml" /><Relationship Id="rId72" Type="http://schemas.openxmlformats.org/officeDocument/2006/relationships/slide" Target="slides/slide71.xml" /><Relationship Id="rId73" Type="http://schemas.openxmlformats.org/officeDocument/2006/relationships/slide" Target="slides/slide72.xml" /><Relationship Id="rId74" Type="http://schemas.openxmlformats.org/officeDocument/2006/relationships/slide" Target="slides/slide73.xml" /><Relationship Id="rId75" Type="http://schemas.openxmlformats.org/officeDocument/2006/relationships/slide" Target="slides/slide74.xml" /><Relationship Id="rId76" Type="http://schemas.openxmlformats.org/officeDocument/2006/relationships/slide" Target="slides/slide75.xml" /><Relationship Id="rId77" Type="http://schemas.openxmlformats.org/officeDocument/2006/relationships/slide" Target="slides/slide76.xml" /><Relationship Id="rId78" Type="http://schemas.openxmlformats.org/officeDocument/2006/relationships/slide" Target="slides/slide77.xml" /><Relationship Id="rId79" Type="http://schemas.openxmlformats.org/officeDocument/2006/relationships/slide" Target="slides/slide78.xml" /><Relationship Id="rId80" Type="http://schemas.openxmlformats.org/officeDocument/2006/relationships/slide" Target="slides/slide79.xml" /><Relationship Id="rId81" Type="http://schemas.openxmlformats.org/officeDocument/2006/relationships/slide" Target="slides/slide80.xml" /><Relationship Id="rId82" Type="http://schemas.openxmlformats.org/officeDocument/2006/relationships/slide" Target="slides/slide81.xml" /><Relationship Id="rId83" Type="http://schemas.openxmlformats.org/officeDocument/2006/relationships/slide" Target="slides/slide82.xml" /><Relationship Id="rId84" Type="http://schemas.openxmlformats.org/officeDocument/2006/relationships/slide" Target="slides/slide83.xml" /><Relationship Id="rId85" Type="http://schemas.openxmlformats.org/officeDocument/2006/relationships/slide" Target="slides/slide84.xml" /><Relationship Id="rId86" Type="http://schemas.openxmlformats.org/officeDocument/2006/relationships/slide" Target="slides/slide85.xml" /><Relationship Id="rId87" Type="http://schemas.openxmlformats.org/officeDocument/2006/relationships/slide" Target="slides/slide86.xml" /><Relationship Id="rId88" Type="http://schemas.openxmlformats.org/officeDocument/2006/relationships/slide" Target="slides/slide87.xml" /><Relationship Id="rId89" Type="http://schemas.openxmlformats.org/officeDocument/2006/relationships/slide" Target="slides/slide88.xml" /><Relationship Id="rId90" Type="http://schemas.openxmlformats.org/officeDocument/2006/relationships/slide" Target="slides/slide89.xml" /><Relationship Id="rId91" Type="http://schemas.openxmlformats.org/officeDocument/2006/relationships/slide" Target="slides/slide90.xml" /><Relationship Id="rId92" Type="http://schemas.openxmlformats.org/officeDocument/2006/relationships/slide" Target="slides/slide91.xml" /><Relationship Id="rId94" Type="http://schemas.openxmlformats.org/officeDocument/2006/relationships/viewProps" Target="viewProps.xml" /><Relationship Id="rId93" Type="http://schemas.openxmlformats.org/officeDocument/2006/relationships/presProps" Target="presProps.xml" /><Relationship Id="rId1" Type="http://schemas.openxmlformats.org/officeDocument/2006/relationships/slideMaster" Target="slideMasters/slideMaster1.xml" /><Relationship Id="rId96" Type="http://schemas.openxmlformats.org/officeDocument/2006/relationships/tableStyles" Target="tableStyles.xml" /><Relationship Id="rId95" Type="http://schemas.openxmlformats.org/officeDocument/2006/relationships/theme" Target="theme/theme1.xml" /></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7.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8.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9.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0.jpg" /></Relationships>
</file>

<file path=ppt/slides/_rels/slide24.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1.png" /></Relationships>
</file>

<file path=ppt/slides/_rels/slide2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2.png" /></Relationships>
</file>

<file path=ppt/slides/_rels/slide2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3.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15.png" /><Relationship Id="rId2" Type="http://schemas.openxmlformats.org/officeDocument/2006/relationships/image" Target="../media/image14.pn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6.png"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r4ds.had.co.nz" TargetMode="External" /><Relationship Id="rId3" Type="http://schemas.openxmlformats.org/officeDocument/2006/relationships/hyperlink" Target="http://adv-r.had.co.nz" TargetMode="External" /><Relationship Id="rId4" Type="http://schemas.openxmlformats.org/officeDocument/2006/relationships/hyperlink" Target="https://clauswilke.com/dataviz/" TargetMode="External" /><Relationship Id="rId5" Type="http://schemas.openxmlformats.org/officeDocument/2006/relationships/hyperlink" Target="https://socviz.co" TargetMode="External" /><Relationship Id="rId6" Type="http://schemas.openxmlformats.org/officeDocument/2006/relationships/hyperlink" Target="https://www.datacamp.com/groups/shared_links/bd4b5bf66c2195741f388ca82c1b19c89b6f37754c7cfa0eb5aded5f16678360" TargetMode="External" /></Relationships>
</file>

<file path=ppt/slides/_rels/slide4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4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5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5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66.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6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4.png" /></Relationships>
</file>

<file path=ppt/slides/_rels/slide6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0.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7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7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5.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7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0.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81.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8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8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5.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8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7.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8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1.xml.rels><?xml version="1.0" encoding="UTF-8"?><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Week 1 - Getting Situated in R and tidyverse</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Emorie D Beck</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Class Time</a:t>
            </a:r>
          </a:p>
        </p:txBody>
      </p:sp>
      <p:sp>
        <p:nvSpPr>
          <p:cNvPr id="3" name="Content Placeholder 2"/>
          <p:cNvSpPr>
            <a:spLocks noGrp="1"/>
          </p:cNvSpPr>
          <p:nvPr>
            <p:ph idx="1"/>
          </p:nvPr>
        </p:nvSpPr>
        <p:spPr/>
        <p:txBody>
          <a:bodyPr/>
          <a:lstStyle/>
          <a:p>
            <a:pPr lvl="0"/>
            <a:r>
              <a:rPr/>
              <a:t>~5-10 min: welcome and review (if needed)</a:t>
            </a:r>
          </a:p>
          <a:p>
            <a:pPr lvl="0"/>
            <a:r>
              <a:rPr/>
              <a:t>~10-20 min: data viz of the week</a:t>
            </a:r>
          </a:p>
          <a:p>
            <a:pPr lvl="0"/>
            <a:r>
              <a:rPr/>
              <a:t>~30-45 min: discussion of readings</a:t>
            </a:r>
          </a:p>
          <a:p>
            <a:pPr lvl="0"/>
            <a:r>
              <a:rPr/>
              <a:t>~5-10 min: break</a:t>
            </a:r>
          </a:p>
          <a:p>
            <a:pPr lvl="0"/>
            <a:r>
              <a:rPr/>
              <a:t>~60-90 min: workshop</a:t>
            </a:r>
          </a:p>
          <a:p>
            <a:pPr lvl="0"/>
            <a:r>
              <a:rPr/>
              <a:t>~20-30 min: open lab</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Course Topics</a:t>
            </a:r>
          </a:p>
        </p:txBody>
      </p:sp>
      <p:sp>
        <p:nvSpPr>
          <p:cNvPr id="3" name="Content Placeholder 2"/>
          <p:cNvSpPr>
            <a:spLocks noGrp="1"/>
          </p:cNvSpPr>
          <p:nvPr>
            <p:ph idx="1" sz="half"/>
          </p:nvPr>
        </p:nvSpPr>
        <p:spPr/>
        <p:txBody>
          <a:bodyPr/>
          <a:lstStyle/>
          <a:p>
            <a:pPr lvl="0" indent="-342900" marL="342900">
              <a:buAutoNum type="arabicPeriod"/>
            </a:pPr>
            <a:r>
              <a:rPr/>
              <a:t>Intro and Overview</a:t>
            </a:r>
          </a:p>
          <a:p>
            <a:pPr lvl="0" indent="-342900" marL="342900">
              <a:buAutoNum type="arabicPeriod"/>
            </a:pPr>
            <a:r>
              <a:rPr/>
              <a:t>Cognitive Perspectives</a:t>
            </a:r>
          </a:p>
          <a:p>
            <a:pPr lvl="0" indent="-342900" marL="342900">
              <a:buAutoNum type="arabicPeriod"/>
            </a:pPr>
            <a:r>
              <a:rPr/>
              <a:t>Proportions and Probability</a:t>
            </a:r>
          </a:p>
          <a:p>
            <a:pPr lvl="0" indent="-342900" marL="342900">
              <a:buAutoNum type="arabicPeriod"/>
            </a:pPr>
            <a:r>
              <a:rPr/>
              <a:t>Differences and Associations</a:t>
            </a:r>
          </a:p>
          <a:p>
            <a:pPr lvl="0" indent="-342900" marL="342900">
              <a:buAutoNum type="arabicPeriod"/>
            </a:pPr>
            <a:r>
              <a:rPr/>
              <a:t>Change and Time Series</a:t>
            </a:r>
          </a:p>
          <a:p>
            <a:pPr lvl="0" indent="-342900" marL="342900">
              <a:buAutoNum type="arabicPeriod"/>
            </a:pPr>
            <a:r>
              <a:rPr/>
              <a:t>Uncertainty</a:t>
            </a:r>
          </a:p>
          <a:p>
            <a:pPr lvl="0" indent="-342900" marL="342900">
              <a:buAutoNum type="arabicPeriod"/>
            </a:pPr>
            <a:r>
              <a:rPr/>
              <a:t>Piecing Visualizations Together</a:t>
            </a:r>
          </a:p>
        </p:txBody>
      </p:sp>
      <p:sp>
        <p:nvSpPr>
          <p:cNvPr id="4" name="Content Placeholder 3"/>
          <p:cNvSpPr>
            <a:spLocks noGrp="1"/>
          </p:cNvSpPr>
          <p:nvPr>
            <p:ph idx="2" sz="half"/>
          </p:nvPr>
        </p:nvSpPr>
        <p:spPr/>
        <p:txBody>
          <a:bodyPr/>
          <a:lstStyle/>
          <a:p>
            <a:pPr lvl="0" indent="-342900" marL="342900">
              <a:buAutoNum startAt="8" type="arabicPeriod"/>
            </a:pPr>
            <a:r>
              <a:rPr/>
              <a:t>Polishing Visualizations</a:t>
            </a:r>
          </a:p>
          <a:p>
            <a:pPr lvl="0" indent="-342900" marL="342900">
              <a:buAutoNum startAt="8" type="arabicPeriod"/>
            </a:pPr>
            <a:r>
              <a:rPr/>
              <a:t>Interactive Visualizations Additional Topics:</a:t>
            </a:r>
          </a:p>
          <a:p>
            <a:pPr lvl="0"/>
            <a:r>
              <a:rPr/>
              <a:t>Spatial Information</a:t>
            </a:r>
          </a:p>
          <a:p>
            <a:pPr lvl="0"/>
            <a:r>
              <a:rPr/>
              <a:t>Automated Reports</a:t>
            </a:r>
          </a:p>
          <a:p>
            <a:pPr lvl="0"/>
            <a:r>
              <a:rPr/>
              <a:t>Diagrams</a:t>
            </a:r>
          </a:p>
          <a:p>
            <a:pPr lvl="0"/>
            <a:r>
              <a:rPr/>
              <a:t>More?</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Questions on the Syllabus and Course?</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Data Viz of the Week and Discussion</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leo-viz.png" id="0" name="Picture 1"/>
          <p:cNvPicPr>
            <a:picLocks noGrp="1" noChangeAspect="1"/>
          </p:cNvPicPr>
          <p:nvPr/>
        </p:nvPicPr>
        <p:blipFill>
          <a:blip r:embed="rId2"/>
          <a:stretch>
            <a:fillRect/>
          </a:stretch>
        </p:blipFill>
        <p:spPr bwMode="auto">
          <a:xfrm>
            <a:off x="2870200" y="1193800"/>
            <a:ext cx="33909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acre-map-viz.png" id="0" name="Picture 1"/>
          <p:cNvPicPr>
            <a:picLocks noGrp="1" noChangeAspect="1"/>
          </p:cNvPicPr>
          <p:nvPr/>
        </p:nvPicPr>
        <p:blipFill>
          <a:blip r:embed="rId2"/>
          <a:stretch>
            <a:fillRect/>
          </a:stretch>
        </p:blipFill>
        <p:spPr bwMode="auto">
          <a:xfrm>
            <a:off x="1346200" y="1193800"/>
            <a:ext cx="64516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vote-map-viz.png" id="0" name="Picture 1"/>
          <p:cNvPicPr>
            <a:picLocks noGrp="1" noChangeAspect="1"/>
          </p:cNvPicPr>
          <p:nvPr/>
        </p:nvPicPr>
        <p:blipFill>
          <a:blip r:embed="rId2"/>
          <a:stretch>
            <a:fillRect/>
          </a:stretch>
        </p:blipFill>
        <p:spPr bwMode="auto">
          <a:xfrm>
            <a:off x="2133600" y="1193800"/>
            <a:ext cx="48641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mmr-viz.png" id="0" name="Picture 1"/>
          <p:cNvPicPr>
            <a:picLocks noGrp="1" noChangeAspect="1"/>
          </p:cNvPicPr>
          <p:nvPr/>
        </p:nvPicPr>
        <p:blipFill>
          <a:blip r:embed="rId2"/>
          <a:stretch>
            <a:fillRect/>
          </a:stretch>
        </p:blipFill>
        <p:spPr bwMode="auto">
          <a:xfrm>
            <a:off x="1803400" y="1193800"/>
            <a:ext cx="5537200" cy="33909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batman-viz.png" id="0" name="Picture 1"/>
          <p:cNvPicPr>
            <a:picLocks noGrp="1" noChangeAspect="1"/>
          </p:cNvPicPr>
          <p:nvPr/>
        </p:nvPicPr>
        <p:blipFill>
          <a:blip r:embed="rId2"/>
          <a:stretch>
            <a:fillRect/>
          </a:stretch>
        </p:blipFill>
        <p:spPr bwMode="auto">
          <a:xfrm>
            <a:off x="1790700" y="1193800"/>
            <a:ext cx="5562600" cy="33909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BadVizWk1.png" id="0" name="Picture 1"/>
          <p:cNvPicPr>
            <a:picLocks noGrp="1" noChangeAspect="1"/>
          </p:cNvPicPr>
          <p:nvPr/>
        </p:nvPicPr>
        <p:blipFill>
          <a:blip r:embed="rId2"/>
          <a:stretch>
            <a:fillRect/>
          </a:stretch>
        </p:blipFill>
        <p:spPr bwMode="auto">
          <a:xfrm>
            <a:off x="1587500" y="1193800"/>
            <a:ext cx="5981700" cy="33909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Course Goals &amp; Learning Outcomes</a:t>
            </a:r>
          </a:p>
        </p:txBody>
      </p:sp>
      <p:sp>
        <p:nvSpPr>
          <p:cNvPr id="3" name="Content Placeholder 2"/>
          <p:cNvSpPr>
            <a:spLocks noGrp="1"/>
          </p:cNvSpPr>
          <p:nvPr>
            <p:ph idx="1"/>
          </p:nvPr>
        </p:nvSpPr>
        <p:spPr/>
        <p:txBody>
          <a:bodyPr/>
          <a:lstStyle/>
          <a:p>
            <a:pPr lvl="0" indent="-342900" marL="342900">
              <a:buAutoNum type="arabicPeriod"/>
            </a:pPr>
            <a:r>
              <a:rPr/>
              <a:t>Understand the cognitive and psychological underpinnings of perceiving data visualization.</a:t>
            </a:r>
          </a:p>
          <a:p>
            <a:pPr lvl="0" indent="-342900" marL="342900">
              <a:buAutoNum type="arabicPeriod"/>
            </a:pPr>
            <a:r>
              <a:rPr/>
              <a:t>Identify good data visualizations and describe what makes them good.</a:t>
            </a:r>
          </a:p>
          <a:p>
            <a:pPr lvl="0" indent="-342900" marL="342900">
              <a:buAutoNum type="arabicPeriod"/>
            </a:pPr>
            <a:r>
              <a:rPr/>
              <a:t>Produce data visualizations according to types of questions, data, and more, with a particular emphasis on building a toolbox that you can carry into your own research.</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chaos-viz.png" id="0" name="Picture 1"/>
          <p:cNvPicPr>
            <a:picLocks noGrp="1" noChangeAspect="1"/>
          </p:cNvPicPr>
          <p:nvPr/>
        </p:nvPicPr>
        <p:blipFill>
          <a:blip r:embed="rId2"/>
          <a:stretch>
            <a:fillRect/>
          </a:stretch>
        </p:blipFill>
        <p:spPr bwMode="auto">
          <a:xfrm>
            <a:off x="1841500" y="1193800"/>
            <a:ext cx="5473700" cy="33909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diff-viz.png" id="0" name="Picture 1"/>
          <p:cNvPicPr>
            <a:picLocks noGrp="1" noChangeAspect="1"/>
          </p:cNvPicPr>
          <p:nvPr/>
        </p:nvPicPr>
        <p:blipFill>
          <a:blip r:embed="rId2"/>
          <a:stretch>
            <a:fillRect/>
          </a:stretch>
        </p:blipFill>
        <p:spPr bwMode="auto">
          <a:xfrm>
            <a:off x="1816100" y="1193800"/>
            <a:ext cx="5511800" cy="33909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monkeypox-viz.png" id="0" name="Picture 1"/>
          <p:cNvPicPr>
            <a:picLocks noGrp="1" noChangeAspect="1"/>
          </p:cNvPicPr>
          <p:nvPr/>
        </p:nvPicPr>
        <p:blipFill>
          <a:blip r:embed="rId2"/>
          <a:stretch>
            <a:fillRect/>
          </a:stretch>
        </p:blipFill>
        <p:spPr bwMode="auto">
          <a:xfrm>
            <a:off x="2565400" y="1193800"/>
            <a:ext cx="40005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Good or Bad?</a:t>
            </a:r>
          </a:p>
        </p:txBody>
      </p:sp>
      <p:pic>
        <p:nvPicPr>
          <p:cNvPr descr="https://github.com/emoriebeck/psc290-data-viz-2022/raw/main/01-week1-intro/02-code/02-images/water-use-viz.jpg" id="0" name="Picture 1"/>
          <p:cNvPicPr>
            <a:picLocks noGrp="1" noChangeAspect="1"/>
          </p:cNvPicPr>
          <p:nvPr/>
        </p:nvPicPr>
        <p:blipFill>
          <a:blip r:embed="rId2"/>
          <a:stretch>
            <a:fillRect/>
          </a:stretch>
        </p:blipFill>
        <p:spPr bwMode="auto">
          <a:xfrm>
            <a:off x="990600" y="1193800"/>
            <a:ext cx="7150100" cy="33909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Data Visualization</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Why Should I Care About Data Visualization</a:t>
            </a:r>
          </a:p>
        </p:txBody>
      </p:sp>
      <p:sp>
        <p:nvSpPr>
          <p:cNvPr id="3" name="Content Placeholder 2"/>
          <p:cNvSpPr>
            <a:spLocks noGrp="1"/>
          </p:cNvSpPr>
          <p:nvPr>
            <p:ph idx="1"/>
          </p:nvPr>
        </p:nvSpPr>
        <p:spPr/>
        <p:txBody>
          <a:bodyPr/>
          <a:lstStyle/>
          <a:p>
            <a:pPr lvl="0"/>
            <a:r>
              <a:rPr/>
              <a:t>Summarizing huge amounts of information</a:t>
            </a:r>
          </a:p>
          <a:p>
            <a:pPr lvl="0"/>
            <a:r>
              <a:rPr/>
              <a:t>Seeing the forest and the trees</a:t>
            </a:r>
          </a:p>
          <a:p>
            <a:pPr lvl="0"/>
            <a:r>
              <a:rPr/>
              <a:t>Errors in probabilistic reasoning</a:t>
            </a:r>
          </a:p>
          <a:p>
            <a:pPr lvl="0"/>
            <a:r>
              <a:rPr/>
              <a:t>It’s fun!</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Why Visualize Data in R</a:t>
            </a:r>
          </a:p>
        </p:txBody>
      </p:sp>
      <p:sp>
        <p:nvSpPr>
          <p:cNvPr id="3" name="Content Placeholder 2"/>
          <p:cNvSpPr>
            <a:spLocks noGrp="1"/>
          </p:cNvSpPr>
          <p:nvPr>
            <p:ph idx="1" sz="half"/>
          </p:nvPr>
        </p:nvSpPr>
        <p:spPr/>
        <p:txBody>
          <a:bodyPr/>
          <a:lstStyle/>
          <a:p>
            <a:pPr lvl="0"/>
            <a:r>
              <a:rPr/>
              <a:t>Open source and freeeee</a:t>
            </a:r>
          </a:p>
          <a:p>
            <a:pPr lvl="0"/>
            <a:r>
              <a:rPr/>
              <a:t>Flexible</a:t>
            </a:r>
          </a:p>
          <a:p>
            <a:pPr lvl="0"/>
            <a:r>
              <a:rPr/>
              <a:t>Reproducible</a:t>
            </a:r>
          </a:p>
          <a:p>
            <a:pPr lvl="0"/>
            <a:r>
              <a:rPr/>
              <a:t>Flexible formatting / output</a:t>
            </a:r>
          </a:p>
          <a:p>
            <a:pPr lvl="0"/>
            <a:r>
              <a:rPr/>
              <a:t>Lots of model- and package-specific support</a:t>
            </a:r>
          </a:p>
          <a:p>
            <a:pPr lvl="0"/>
            <a:r>
              <a:rPr/>
              <a:t>Did I mention free?</a:t>
            </a:r>
          </a:p>
        </p:txBody>
      </p:sp>
      <p:pic>
        <p:nvPicPr>
          <p:cNvPr descr="https://github.com/emoriebeck/psc290-data-viz-2022/raw/main/01-week1-intro/02-code/02-images/R_logo.svg.png" id="0" name="Picture 1"/>
          <p:cNvPicPr>
            <a:picLocks noGrp="1" noChangeAspect="1"/>
          </p:cNvPicPr>
          <p:nvPr/>
        </p:nvPicPr>
        <p:blipFill>
          <a:blip r:embed="rId2"/>
          <a:stretch>
            <a:fillRect/>
          </a:stretch>
        </p:blipFill>
        <p:spPr bwMode="auto">
          <a:xfrm>
            <a:off x="4648200" y="1320800"/>
            <a:ext cx="4038600" cy="3124200"/>
          </a:xfrm>
          <a:prstGeom prst="rect">
            <a:avLst/>
          </a:prstGeom>
          <a:noFill/>
          <a:ln w="9525">
            <a:noFill/>
            <a:headEnd/>
            <a:tailEnd/>
          </a:ln>
        </p:spPr>
      </p:pic>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Why Use RStudio (Pivot)</a:t>
            </a:r>
          </a:p>
        </p:txBody>
      </p:sp>
      <p:sp>
        <p:nvSpPr>
          <p:cNvPr id="3" name="Content Placeholder 2"/>
          <p:cNvSpPr>
            <a:spLocks noGrp="1"/>
          </p:cNvSpPr>
          <p:nvPr>
            <p:ph idx="1" sz="half"/>
          </p:nvPr>
        </p:nvSpPr>
        <p:spPr/>
        <p:txBody>
          <a:bodyPr/>
          <a:lstStyle/>
          <a:p>
            <a:pPr lvl="0"/>
            <a:r>
              <a:rPr/>
              <a:t>Also free</a:t>
            </a:r>
          </a:p>
          <a:p>
            <a:pPr lvl="0"/>
            <a:r>
              <a:rPr/>
              <a:t>Basically a GUI for R</a:t>
            </a:r>
          </a:p>
          <a:p>
            <a:pPr lvl="0"/>
            <a:r>
              <a:rPr/>
              <a:t>Organize files, import data, etc. with ease</a:t>
            </a:r>
          </a:p>
          <a:p>
            <a:pPr lvl="0"/>
            <a:r>
              <a:rPr/>
              <a:t>RMarkdown, Quarto, and more are powerful tools (they were used to create these slides!)</a:t>
            </a:r>
          </a:p>
          <a:p>
            <a:pPr lvl="0"/>
            <a:r>
              <a:rPr/>
              <a:t>Lots of new features and support</a:t>
            </a:r>
          </a:p>
        </p:txBody>
      </p:sp>
      <p:pic>
        <p:nvPicPr>
          <p:cNvPr descr="https://github.com/emoriebeck/psc290-data-viz-2022/raw/main/01-week1-intro/02-code/02-images/RStudio-Logo-Flat.png" id="0" name="Picture 1"/>
          <p:cNvPicPr>
            <a:picLocks noGrp="1" noChangeAspect="1"/>
          </p:cNvPicPr>
          <p:nvPr/>
        </p:nvPicPr>
        <p:blipFill>
          <a:blip r:embed="rId2"/>
          <a:stretch>
            <a:fillRect/>
          </a:stretch>
        </p:blipFill>
        <p:spPr bwMode="auto">
          <a:xfrm>
            <a:off x="4648200" y="2184400"/>
            <a:ext cx="4038600" cy="1422400"/>
          </a:xfrm>
          <a:prstGeom prst="rect">
            <a:avLst/>
          </a:prstGeom>
          <a:noFill/>
          <a:ln w="9525">
            <a:noFill/>
            <a:headEnd/>
            <a:tailEnd/>
          </a:ln>
        </p:spPr>
      </p:pic>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Why Use the </a:t>
            </a:r>
            <a:r>
              <a:rPr>
                <a:latin typeface="Courier"/>
              </a:rPr>
              <a:t>tidyverse</a:t>
            </a:r>
          </a:p>
        </p:txBody>
      </p:sp>
      <p:sp>
        <p:nvSpPr>
          <p:cNvPr id="3" name="Content Placeholder 2"/>
          <p:cNvSpPr>
            <a:spLocks noGrp="1"/>
          </p:cNvSpPr>
          <p:nvPr>
            <p:ph idx="1" sz="half"/>
          </p:nvPr>
        </p:nvSpPr>
        <p:spPr/>
        <p:txBody>
          <a:bodyPr/>
          <a:lstStyle/>
          <a:p>
            <a:pPr lvl="0"/>
            <a:r>
              <a:rPr/>
              <a:t>Maintained by RStudio (Pivot)</a:t>
            </a:r>
          </a:p>
          <a:p>
            <a:pPr lvl="0"/>
            <a:r>
              <a:rPr/>
              <a:t>No one should have to use a for loop to change data from long to wide</a:t>
            </a:r>
          </a:p>
          <a:p>
            <a:pPr lvl="0"/>
            <a:r>
              <a:rPr/>
              <a:t>Tons of integrated tools for data cleaning, manipulation, transformation, and visualization</a:t>
            </a:r>
          </a:p>
          <a:p>
            <a:pPr lvl="0"/>
            <a:r>
              <a:rPr/>
              <a:t>Even increasing support for modeling (e.g., </a:t>
            </a:r>
            <a:r>
              <a:rPr>
                <a:latin typeface="Courier"/>
              </a:rPr>
              <a:t>tidymodels</a:t>
            </a:r>
            <a:r>
              <a:rPr/>
              <a:t>)</a:t>
            </a:r>
          </a:p>
        </p:txBody>
      </p:sp>
      <p:pic>
        <p:nvPicPr>
          <p:cNvPr descr="https://github.com/emoriebeck/psc290-data-viz-2022/raw/main/01-week1-intro/02-code/02-images/tidyverse.png" id="0" name="Picture 1"/>
          <p:cNvPicPr>
            <a:picLocks noGrp="1" noChangeAspect="1"/>
          </p:cNvPicPr>
          <p:nvPr/>
        </p:nvPicPr>
        <p:blipFill>
          <a:blip r:embed="rId2"/>
          <a:stretch>
            <a:fillRect/>
          </a:stretch>
        </p:blipFill>
        <p:spPr bwMode="auto">
          <a:xfrm>
            <a:off x="5194300" y="1193800"/>
            <a:ext cx="2946400" cy="3390900"/>
          </a:xfrm>
          <a:prstGeom prst="rect">
            <a:avLst/>
          </a:prstGeom>
          <a:noFill/>
          <a:ln w="9525">
            <a:noFill/>
            <a:headEnd/>
            <a:tailEnd/>
          </a:ln>
        </p:spPr>
      </p:pic>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Why Use the </a:t>
            </a:r>
            <a:r>
              <a:rPr>
                <a:latin typeface="Courier"/>
              </a:rPr>
              <a:t>tidyverse</a:t>
            </a:r>
          </a:p>
        </p:txBody>
      </p:sp>
      <p:pic>
        <p:nvPicPr>
          <p:cNvPr descr="https://github.com/rstudio/hex-stickers/raw/master/thumbs/tidyr.png" id="0" name="Picture 1"/>
          <p:cNvPicPr>
            <a:picLocks noGrp="1" noChangeAspect="1"/>
          </p:cNvPicPr>
          <p:nvPr/>
        </p:nvPicPr>
        <p:blipFill>
          <a:blip r:embed="rId2"/>
          <a:stretch>
            <a:fillRect/>
          </a:stretch>
        </p:blipFill>
        <p:spPr bwMode="auto">
          <a:xfrm>
            <a:off x="1003300" y="1193800"/>
            <a:ext cx="2946400" cy="3390900"/>
          </a:xfrm>
          <a:prstGeom prst="rect">
            <a:avLst/>
          </a:prstGeom>
          <a:noFill/>
          <a:ln w="9525">
            <a:noFill/>
            <a:headEnd/>
            <a:tailEnd/>
          </a:ln>
        </p:spPr>
      </p:pic>
      <p:pic>
        <p:nvPicPr>
          <p:cNvPr descr="https://github.com/rstudio/hex-stickers/raw/master/thumbs/stringr.png" id="0" name="Picture 1"/>
          <p:cNvPicPr>
            <a:picLocks noGrp="1" noChangeAspect="1"/>
          </p:cNvPicPr>
          <p:nvPr/>
        </p:nvPicPr>
        <p:blipFill>
          <a:blip r:embed="rId3"/>
          <a:stretch>
            <a:fillRect/>
          </a:stretch>
        </p:blipFill>
        <p:spPr bwMode="auto">
          <a:xfrm>
            <a:off x="5194300" y="1193800"/>
            <a:ext cx="29464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Course Expectations</a:t>
            </a:r>
          </a:p>
        </p:txBody>
      </p:sp>
      <p:sp>
        <p:nvSpPr>
          <p:cNvPr id="3" name="Content Placeholder 2"/>
          <p:cNvSpPr>
            <a:spLocks noGrp="1"/>
          </p:cNvSpPr>
          <p:nvPr>
            <p:ph idx="1"/>
          </p:nvPr>
        </p:nvSpPr>
        <p:spPr/>
        <p:txBody>
          <a:bodyPr/>
          <a:lstStyle/>
          <a:p>
            <a:pPr lvl="0"/>
            <a:r>
              <a:rPr/>
              <a:t>~50% of the course will be in R</a:t>
            </a:r>
          </a:p>
          <a:p>
            <a:pPr lvl="0"/>
            <a:r>
              <a:rPr/>
              <a:t>You will get the most from this course if you:</a:t>
            </a:r>
          </a:p>
          <a:p>
            <a:pPr lvl="1"/>
            <a:r>
              <a:rPr/>
              <a:t>have your own data you can apply course content to</a:t>
            </a:r>
          </a:p>
          <a:p>
            <a:pPr lvl="1"/>
            <a:r>
              <a:rPr/>
              <a:t>know how to clean clean, transform, and manage that data</a:t>
            </a:r>
          </a:p>
          <a:p>
            <a:pPr lvl="1"/>
            <a:r>
              <a:rPr/>
              <a:t>today’s workshop is a good litmus test for this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Goals for Today</a:t>
            </a:r>
          </a:p>
        </p:txBody>
      </p:sp>
      <p:sp>
        <p:nvSpPr>
          <p:cNvPr id="3" name="Content Placeholder 2"/>
          <p:cNvSpPr>
            <a:spLocks noGrp="1"/>
          </p:cNvSpPr>
          <p:nvPr>
            <p:ph idx="1"/>
          </p:nvPr>
        </p:nvSpPr>
        <p:spPr/>
        <p:txBody>
          <a:bodyPr/>
          <a:lstStyle/>
          <a:p>
            <a:pPr lvl="0"/>
            <a:r>
              <a:rPr b="1"/>
              <a:t>Review</a:t>
            </a:r>
            <a:r>
              <a:rPr/>
              <a:t> core principles of:</a:t>
            </a:r>
          </a:p>
          <a:p>
            <a:pPr lvl="1"/>
            <a:r>
              <a:rPr>
                <a:latin typeface="Courier"/>
              </a:rPr>
              <a:t>dyplr</a:t>
            </a:r>
            <a:r>
              <a:rPr/>
              <a:t> (data manipulation)</a:t>
            </a:r>
          </a:p>
          <a:p>
            <a:pPr lvl="1"/>
            <a:r>
              <a:rPr>
                <a:latin typeface="Courier"/>
              </a:rPr>
              <a:t>tidyr</a:t>
            </a:r>
            <a:r>
              <a:rPr/>
              <a:t> (data transformation and reshaping)</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marL="0">
              <a:buNone/>
            </a:pPr>
            <a:r>
              <a:rPr/>
              <a:t>Data Manipulation in </a:t>
            </a:r>
            <a:r>
              <a:rPr>
                <a:latin typeface="Courier"/>
              </a:rPr>
              <a:t>dplyr</a:t>
            </a:r>
          </a:p>
        </p:txBody>
      </p:sp>
      <p:pic>
        <p:nvPicPr>
          <p:cNvPr descr="https://github.com/rstudio/hex-stickers/raw/master/thumbs/dplyr.png" id="0" name="Picture 1"/>
          <p:cNvPicPr>
            <a:picLocks noGrp="1" noChangeAspect="1"/>
          </p:cNvPicPr>
          <p:nvPr/>
        </p:nvPicPr>
        <p:blipFill>
          <a:blip r:embed="rId2"/>
          <a:stretch>
            <a:fillRect/>
          </a:stretch>
        </p:blipFill>
        <p:spPr bwMode="auto">
          <a:xfrm>
            <a:off x="5194300" y="1193800"/>
            <a:ext cx="2946400" cy="33909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Core Functions</a:t>
            </a:r>
          </a:p>
        </p:txBody>
      </p:sp>
      <p:sp>
        <p:nvSpPr>
          <p:cNvPr id="3" name="Content Placeholder 2"/>
          <p:cNvSpPr>
            <a:spLocks noGrp="1"/>
          </p:cNvSpPr>
          <p:nvPr>
            <p:ph idx="1"/>
          </p:nvPr>
        </p:nvSpPr>
        <p:spPr/>
        <p:txBody>
          <a:bodyPr/>
          <a:lstStyle/>
          <a:p>
            <a:pPr lvl="0" indent="-342900" marL="342900">
              <a:buAutoNum type="arabicPeriod"/>
            </a:pPr>
            <a:r>
              <a:rPr b="1">
                <a:latin typeface="Courier"/>
              </a:rPr>
              <a:t>%&gt;%</a:t>
            </a:r>
            <a:r>
              <a:rPr/>
              <a:t>: The pipe. Read as “and then.”</a:t>
            </a:r>
          </a:p>
          <a:p>
            <a:pPr lvl="0" indent="-342900" marL="342900">
              <a:buAutoNum type="arabicPeriod"/>
            </a:pPr>
            <a:r>
              <a:rPr b="1">
                <a:latin typeface="Courier"/>
              </a:rPr>
              <a:t>filter()</a:t>
            </a:r>
            <a:r>
              <a:rPr/>
              <a:t>: Pick observations (rows) by their values.</a:t>
            </a:r>
          </a:p>
          <a:p>
            <a:pPr lvl="0" indent="-342900" marL="342900">
              <a:buAutoNum type="arabicPeriod"/>
            </a:pPr>
            <a:r>
              <a:rPr b="1">
                <a:latin typeface="Courier"/>
              </a:rPr>
              <a:t>select()</a:t>
            </a:r>
            <a:r>
              <a:rPr/>
              <a:t>: Pick variables (columns) by their names.</a:t>
            </a:r>
          </a:p>
          <a:p>
            <a:pPr lvl="0" indent="-342900" marL="342900">
              <a:buAutoNum type="arabicPeriod"/>
            </a:pPr>
            <a:r>
              <a:rPr b="1">
                <a:latin typeface="Courier"/>
              </a:rPr>
              <a:t>arrange()</a:t>
            </a:r>
            <a:r>
              <a:rPr/>
              <a:t>: Reorder the rows.</a:t>
            </a:r>
          </a:p>
          <a:p>
            <a:pPr lvl="0" indent="-342900" marL="342900">
              <a:buAutoNum type="arabicPeriod"/>
            </a:pPr>
            <a:r>
              <a:rPr b="1">
                <a:latin typeface="Courier"/>
              </a:rPr>
              <a:t>group_by()</a:t>
            </a:r>
            <a:r>
              <a:rPr/>
              <a:t>: Implicitly split the data set by grouping by names (columns).</a:t>
            </a:r>
          </a:p>
          <a:p>
            <a:pPr lvl="0" indent="-342900" marL="342900">
              <a:buAutoNum type="arabicPeriod"/>
            </a:pPr>
            <a:r>
              <a:rPr b="1">
                <a:latin typeface="Courier"/>
              </a:rPr>
              <a:t>mutate()</a:t>
            </a:r>
            <a:r>
              <a:rPr/>
              <a:t>: Create new variables with functions of existing variables.</a:t>
            </a:r>
          </a:p>
          <a:p>
            <a:pPr lvl="0" indent="-342900" marL="342900">
              <a:buAutoNum type="arabicPeriod"/>
            </a:pPr>
            <a:r>
              <a:rPr b="1">
                <a:latin typeface="Courier"/>
              </a:rPr>
              <a:t>summarize()</a:t>
            </a:r>
            <a:r>
              <a:rPr b="1"/>
              <a:t> / </a:t>
            </a:r>
            <a:r>
              <a:rPr b="1">
                <a:latin typeface="Courier"/>
              </a:rPr>
              <a:t>summarise()</a:t>
            </a:r>
            <a:r>
              <a:rPr/>
              <a:t>: Collapse many values down to a single summary.</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Core Functions</a:t>
            </a:r>
          </a:p>
        </p:txBody>
      </p:sp>
      <p:sp>
        <p:nvSpPr>
          <p:cNvPr id="3" name="Content Placeholder 2"/>
          <p:cNvSpPr>
            <a:spLocks noGrp="1"/>
          </p:cNvSpPr>
          <p:nvPr>
            <p:ph idx="1" sz="half"/>
          </p:nvPr>
        </p:nvSpPr>
        <p:spPr/>
        <p:txBody>
          <a:bodyPr/>
          <a:lstStyle/>
          <a:p>
            <a:pPr lvl="0" indent="-342900" marL="342900">
              <a:buAutoNum type="arabicPeriod"/>
            </a:pPr>
            <a:r>
              <a:rPr b="1">
                <a:latin typeface="Courier"/>
              </a:rPr>
              <a:t>%&gt;%</a:t>
            </a:r>
          </a:p>
          <a:p>
            <a:pPr lvl="0" indent="-342900" marL="342900">
              <a:buAutoNum type="arabicPeriod"/>
            </a:pPr>
            <a:r>
              <a:rPr b="1">
                <a:latin typeface="Courier"/>
              </a:rPr>
              <a:t>filter()</a:t>
            </a:r>
          </a:p>
          <a:p>
            <a:pPr lvl="0" indent="-342900" marL="342900">
              <a:buAutoNum type="arabicPeriod"/>
            </a:pPr>
            <a:r>
              <a:rPr b="1">
                <a:latin typeface="Courier"/>
              </a:rPr>
              <a:t>select()</a:t>
            </a:r>
          </a:p>
          <a:p>
            <a:pPr lvl="0" indent="-342900" marL="342900">
              <a:buAutoNum type="arabicPeriod"/>
            </a:pPr>
            <a:r>
              <a:rPr b="1">
                <a:latin typeface="Courier"/>
              </a:rPr>
              <a:t>arrange()</a:t>
            </a:r>
          </a:p>
          <a:p>
            <a:pPr lvl="0" indent="-342900" marL="342900">
              <a:buAutoNum type="arabicPeriod"/>
            </a:pPr>
            <a:r>
              <a:rPr b="1">
                <a:latin typeface="Courier"/>
              </a:rPr>
              <a:t>group_by()</a:t>
            </a:r>
          </a:p>
          <a:p>
            <a:pPr lvl="0" indent="-342900" marL="342900">
              <a:buAutoNum type="arabicPeriod"/>
            </a:pPr>
            <a:r>
              <a:rPr b="1">
                <a:latin typeface="Courier"/>
              </a:rPr>
              <a:t>mutate()</a:t>
            </a:r>
          </a:p>
          <a:p>
            <a:pPr lvl="0" indent="-342900" marL="342900">
              <a:buAutoNum type="arabicPeriod"/>
            </a:pPr>
            <a:r>
              <a:rPr b="1">
                <a:latin typeface="Courier"/>
              </a:rPr>
              <a:t>summarize()</a:t>
            </a:r>
          </a:p>
        </p:txBody>
      </p:sp>
      <p:sp>
        <p:nvSpPr>
          <p:cNvPr id="4" name="Content Placeholder 3"/>
          <p:cNvSpPr>
            <a:spLocks noGrp="1"/>
          </p:cNvSpPr>
          <p:nvPr>
            <p:ph idx="2" sz="half"/>
          </p:nvPr>
        </p:nvSpPr>
        <p:spPr/>
        <p:txBody>
          <a:bodyPr/>
          <a:lstStyle/>
          <a:p>
            <a:pPr lvl="0" indent="0" marL="0">
              <a:buNone/>
            </a:pPr>
            <a:r>
              <a:rPr/>
              <a:t>Although each of these functions are powerful alone, they are incredibly powerful in conjunction with one another. So below, I’ll briefly introduce each function, then link them all together using an example of basic data cleaning and summary.</a:t>
            </a:r>
          </a:p>
        </p:txBody>
      </p:sp>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1. </a:t>
            </a:r>
            <a:r>
              <a:rPr>
                <a:latin typeface="Courier"/>
              </a:rPr>
              <a:t>%&gt;%</a:t>
            </a:r>
          </a:p>
        </p:txBody>
      </p:sp>
      <p:sp>
        <p:nvSpPr>
          <p:cNvPr id="3" name="Content Placeholder 2"/>
          <p:cNvSpPr>
            <a:spLocks noGrp="1"/>
          </p:cNvSpPr>
          <p:nvPr>
            <p:ph idx="1"/>
          </p:nvPr>
        </p:nvSpPr>
        <p:spPr/>
        <p:txBody>
          <a:bodyPr/>
          <a:lstStyle/>
          <a:p>
            <a:pPr lvl="0"/>
            <a:r>
              <a:rPr/>
              <a:t>The pipe </a:t>
            </a:r>
            <a:r>
              <a:rPr>
                <a:latin typeface="Courier"/>
              </a:rPr>
              <a:t>%&gt;%</a:t>
            </a:r>
            <a:r>
              <a:rPr/>
              <a:t> is wonderful. It makes coding intuitive. Often in coding, you need to use so-called nested functions. For example, you might want to round a number after taking the square of 43.</a:t>
            </a:r>
          </a:p>
          <a:p>
            <a:pPr lvl="0" indent="0">
              <a:buNone/>
            </a:pPr>
            <a:r>
              <a:rPr>
                <a:solidFill>
                  <a:srgbClr val="61AFEF"/>
                </a:solidFill>
                <a:latin typeface="Courier"/>
              </a:rPr>
              <a:t>sqrt</a:t>
            </a:r>
            <a:r>
              <a:rPr>
                <a:solidFill>
                  <a:srgbClr val="ABB2BF"/>
                </a:solidFill>
                <a:latin typeface="Courier"/>
              </a:rPr>
              <a:t>(</a:t>
            </a:r>
            <a:r>
              <a:rPr>
                <a:solidFill>
                  <a:srgbClr val="D19A66"/>
                </a:solidFill>
                <a:latin typeface="Courier"/>
              </a:rPr>
              <a:t>43</a:t>
            </a:r>
            <a:r>
              <a:rPr>
                <a:solidFill>
                  <a:srgbClr val="ABB2BF"/>
                </a:solidFill>
                <a:latin typeface="Courier"/>
              </a:rPr>
              <a:t>)</a:t>
            </a:r>
          </a:p>
          <a:p>
            <a:pPr lvl="0" indent="0">
              <a:buNone/>
            </a:pPr>
            <a:r>
              <a:rPr>
                <a:latin typeface="Courier"/>
              </a:rPr>
              <a:t>[1] 6.557439</a:t>
            </a:r>
          </a:p>
          <a:p>
            <a:pPr lvl="0" indent="0">
              <a:buNone/>
            </a:pPr>
            <a:r>
              <a:rPr>
                <a:solidFill>
                  <a:srgbClr val="61AFEF"/>
                </a:solidFill>
                <a:latin typeface="Courier"/>
              </a:rPr>
              <a:t>round</a:t>
            </a:r>
            <a:r>
              <a:rPr>
                <a:solidFill>
                  <a:srgbClr val="ABB2BF"/>
                </a:solidFill>
                <a:latin typeface="Courier"/>
              </a:rPr>
              <a:t>(</a:t>
            </a:r>
            <a:r>
              <a:rPr>
                <a:solidFill>
                  <a:srgbClr val="61AFEF"/>
                </a:solidFill>
                <a:latin typeface="Courier"/>
              </a:rPr>
              <a:t>sqrt</a:t>
            </a:r>
            <a:r>
              <a:rPr>
                <a:solidFill>
                  <a:srgbClr val="ABB2BF"/>
                </a:solidFill>
                <a:latin typeface="Courier"/>
              </a:rPr>
              <a:t>(</a:t>
            </a:r>
            <a:r>
              <a:rPr>
                <a:solidFill>
                  <a:srgbClr val="D19A66"/>
                </a:solidFill>
                <a:latin typeface="Courier"/>
              </a:rPr>
              <a:t>43</a:t>
            </a:r>
            <a:r>
              <a:rPr>
                <a:solidFill>
                  <a:srgbClr val="ABB2BF"/>
                </a:solidFill>
                <a:latin typeface="Courier"/>
              </a:rPr>
              <a:t>), </a:t>
            </a:r>
            <a:r>
              <a:rPr>
                <a:solidFill>
                  <a:srgbClr val="D19A66"/>
                </a:solidFill>
                <a:latin typeface="Courier"/>
              </a:rPr>
              <a:t>2</a:t>
            </a:r>
            <a:r>
              <a:rPr>
                <a:solidFill>
                  <a:srgbClr val="ABB2BF"/>
                </a:solidFill>
                <a:latin typeface="Courier"/>
              </a:rPr>
              <a:t>)</a:t>
            </a:r>
          </a:p>
          <a:p>
            <a:pPr lvl="0" indent="0">
              <a:buNone/>
            </a:pPr>
            <a:r>
              <a:rPr>
                <a:latin typeface="Courier"/>
              </a:rPr>
              <a:t>[1] 6.56</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1. </a:t>
            </a:r>
            <a:r>
              <a:rPr>
                <a:latin typeface="Courier"/>
              </a:rPr>
              <a:t>%&gt;%</a:t>
            </a:r>
          </a:p>
        </p:txBody>
      </p:sp>
      <p:sp>
        <p:nvSpPr>
          <p:cNvPr id="3" name="Content Placeholder 2"/>
          <p:cNvSpPr>
            <a:spLocks noGrp="1"/>
          </p:cNvSpPr>
          <p:nvPr>
            <p:ph idx="1"/>
          </p:nvPr>
        </p:nvSpPr>
        <p:spPr/>
        <p:txBody>
          <a:bodyPr/>
          <a:lstStyle/>
          <a:p>
            <a:pPr lvl="0" indent="0" marL="0">
              <a:buNone/>
            </a:pPr>
            <a:r>
              <a:rPr/>
              <a:t>The issue with this comes whenever we need to do a series of operations on a data set or other type of object. In such cases, if we run it in a single call, then we have to start in the middle and read our way out.</a:t>
            </a:r>
          </a:p>
          <a:p>
            <a:pPr lvl="0" indent="0">
              <a:buNone/>
            </a:pPr>
            <a:r>
              <a:rPr>
                <a:solidFill>
                  <a:srgbClr val="61AFEF"/>
                </a:solidFill>
                <a:latin typeface="Courier"/>
              </a:rPr>
              <a:t>round</a:t>
            </a:r>
            <a:r>
              <a:rPr>
                <a:solidFill>
                  <a:srgbClr val="ABB2BF"/>
                </a:solidFill>
                <a:latin typeface="Courier"/>
              </a:rPr>
              <a:t>(</a:t>
            </a:r>
            <a:r>
              <a:rPr>
                <a:solidFill>
                  <a:srgbClr val="61AFEF"/>
                </a:solidFill>
                <a:latin typeface="Courier"/>
              </a:rPr>
              <a:t>sqrt</a:t>
            </a:r>
            <a:r>
              <a:rPr>
                <a:solidFill>
                  <a:srgbClr val="ABB2BF"/>
                </a:solidFill>
                <a:latin typeface="Courier"/>
              </a:rPr>
              <a:t>(</a:t>
            </a:r>
            <a:r>
              <a:rPr>
                <a:solidFill>
                  <a:srgbClr val="D19A66"/>
                </a:solidFill>
                <a:latin typeface="Courier"/>
              </a:rPr>
              <a:t>43</a:t>
            </a:r>
            <a:r>
              <a:rPr>
                <a:solidFill>
                  <a:srgbClr val="56B6C2"/>
                </a:solidFill>
                <a:latin typeface="Courier"/>
              </a:rPr>
              <a:t>/</a:t>
            </a:r>
            <a:r>
              <a:rPr>
                <a:solidFill>
                  <a:srgbClr val="D19A66"/>
                </a:solidFill>
                <a:latin typeface="Courier"/>
              </a:rPr>
              <a:t>2</a:t>
            </a:r>
            <a:r>
              <a:rPr>
                <a:solidFill>
                  <a:srgbClr val="ABB2BF"/>
                </a:solidFill>
                <a:latin typeface="Courier"/>
              </a:rPr>
              <a:t>), </a:t>
            </a:r>
            <a:r>
              <a:rPr>
                <a:solidFill>
                  <a:srgbClr val="D19A66"/>
                </a:solidFill>
                <a:latin typeface="Courier"/>
              </a:rPr>
              <a:t>2</a:t>
            </a:r>
            <a:r>
              <a:rPr>
                <a:solidFill>
                  <a:srgbClr val="ABB2BF"/>
                </a:solidFill>
                <a:latin typeface="Courier"/>
              </a:rPr>
              <a:t>)</a:t>
            </a:r>
          </a:p>
          <a:p>
            <a:pPr lvl="0" indent="0">
              <a:buNone/>
            </a:pPr>
            <a:r>
              <a:rPr>
                <a:latin typeface="Courier"/>
              </a:rPr>
              <a:t>[1] 4.64</a:t>
            </a:r>
          </a:p>
        </p:txBody>
      </p:sp>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1. </a:t>
            </a:r>
            <a:r>
              <a:rPr>
                <a:latin typeface="Courier"/>
              </a:rPr>
              <a:t>%&gt;%</a:t>
            </a:r>
          </a:p>
        </p:txBody>
      </p:sp>
      <p:sp>
        <p:nvSpPr>
          <p:cNvPr id="3" name="Content Placeholder 2"/>
          <p:cNvSpPr>
            <a:spLocks noGrp="1"/>
          </p:cNvSpPr>
          <p:nvPr>
            <p:ph idx="1"/>
          </p:nvPr>
        </p:nvSpPr>
        <p:spPr/>
        <p:txBody>
          <a:bodyPr/>
          <a:lstStyle/>
          <a:p>
            <a:pPr lvl="0" indent="0" marL="0">
              <a:buNone/>
            </a:pPr>
            <a:r>
              <a:rPr/>
              <a:t>The pipe solves this by allowing you to read from left to right (or top to bottom). The easiest way to think of it is that each call of </a:t>
            </a:r>
            <a:r>
              <a:rPr>
                <a:latin typeface="Courier"/>
              </a:rPr>
              <a:t>%&gt;%</a:t>
            </a:r>
            <a:r>
              <a:rPr/>
              <a:t> reads and operates as “and then.” So with the rounded square root of 43, for example:</a:t>
            </a:r>
          </a:p>
          <a:p>
            <a:pPr lvl="0" indent="0">
              <a:buNone/>
            </a:pPr>
            <a:r>
              <a:rPr>
                <a:solidFill>
                  <a:srgbClr val="61AFEF"/>
                </a:solidFill>
                <a:latin typeface="Courier"/>
              </a:rPr>
              <a:t>sqrt</a:t>
            </a:r>
            <a:r>
              <a:rPr>
                <a:solidFill>
                  <a:srgbClr val="ABB2BF"/>
                </a:solidFill>
                <a:latin typeface="Courier"/>
              </a:rPr>
              <a:t>(</a:t>
            </a:r>
            <a:r>
              <a:rPr>
                <a:solidFill>
                  <a:srgbClr val="D19A66"/>
                </a:solidFill>
                <a:latin typeface="Courier"/>
              </a:rPr>
              <a:t>43</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round</a:t>
            </a:r>
            <a:r>
              <a:rPr>
                <a:solidFill>
                  <a:srgbClr val="ABB2BF"/>
                </a:solidFill>
                <a:latin typeface="Courier"/>
              </a:rPr>
              <a:t>(</a:t>
            </a:r>
            <a:r>
              <a:rPr>
                <a:solidFill>
                  <a:srgbClr val="D19A66"/>
                </a:solidFill>
                <a:latin typeface="Courier"/>
              </a:rPr>
              <a:t>2</a:t>
            </a:r>
            <a:r>
              <a:rPr>
                <a:solidFill>
                  <a:srgbClr val="ABB2BF"/>
                </a:solidFill>
                <a:latin typeface="Courier"/>
              </a:rPr>
              <a:t>)</a:t>
            </a:r>
          </a:p>
          <a:p>
            <a:pPr lvl="0" indent="0">
              <a:buNone/>
            </a:pPr>
            <a:r>
              <a:rPr>
                <a:latin typeface="Courier"/>
              </a:rPr>
              <a:t>[1] 6.56</a:t>
            </a:r>
          </a:p>
        </p:txBody>
      </p:sp>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filter()</a:t>
            </a:r>
          </a:p>
        </p:txBody>
      </p:sp>
      <p:sp>
        <p:nvSpPr>
          <p:cNvPr id="3" name="Content Placeholder 2"/>
          <p:cNvSpPr>
            <a:spLocks noGrp="1"/>
          </p:cNvSpPr>
          <p:nvPr>
            <p:ph idx="1"/>
          </p:nvPr>
        </p:nvSpPr>
        <p:spPr/>
        <p:txBody>
          <a:bodyPr/>
          <a:lstStyle/>
          <a:p>
            <a:pPr lvl="0" indent="0" marL="0">
              <a:buNone/>
            </a:pPr>
            <a:r>
              <a:rPr/>
              <a:t>Often times, when conducting research (experiments or otherwise), there are observations (people, specific trials, etc.) that you don’t want to include.</a:t>
            </a:r>
          </a:p>
          <a:p>
            <a:pPr lvl="0" indent="0">
              <a:buNone/>
            </a:pPr>
            <a:r>
              <a:rPr>
                <a:solidFill>
                  <a:srgbClr val="61AFEF"/>
                </a:solidFill>
                <a:latin typeface="Courier"/>
              </a:rPr>
              <a:t>data</a:t>
            </a:r>
            <a:r>
              <a:rPr>
                <a:solidFill>
                  <a:srgbClr val="ABB2BF"/>
                </a:solidFill>
                <a:latin typeface="Courier"/>
              </a:rPr>
              <a:t>(bfi) </a:t>
            </a:r>
            <a:r>
              <a:rPr i="1">
                <a:solidFill>
                  <a:srgbClr val="5C6370"/>
                </a:solidFill>
                <a:latin typeface="Courier"/>
              </a:rPr>
              <a:t># grab the bfi data from the psych package</a:t>
            </a:r>
            <a:br/>
            <a:r>
              <a:rPr>
                <a:solidFill>
                  <a:srgbClr val="ABB2BF"/>
                </a:solidFill>
                <a:latin typeface="Courier"/>
              </a:rPr>
              <a:t>bfi </a:t>
            </a:r>
            <a:r>
              <a:rPr>
                <a:solidFill>
                  <a:srgbClr val="27AE60"/>
                </a:solidFill>
                <a:latin typeface="Courier"/>
              </a:rPr>
              <a:t>&lt;-</a:t>
            </a:r>
            <a:r>
              <a:rPr>
                <a:solidFill>
                  <a:srgbClr val="ABB2BF"/>
                </a:solidFill>
                <a:latin typeface="Courier"/>
              </a:rPr>
              <a:t> bfi </a:t>
            </a:r>
            <a:r>
              <a:rPr>
                <a:solidFill>
                  <a:srgbClr val="56B6C2"/>
                </a:solidFill>
                <a:latin typeface="Courier"/>
              </a:rPr>
              <a:t>%&gt;%</a:t>
            </a:r>
            <a:r>
              <a:rPr>
                <a:solidFill>
                  <a:srgbClr val="ABB2BF"/>
                </a:solidFill>
                <a:latin typeface="Courier"/>
              </a:rPr>
              <a:t> </a:t>
            </a:r>
            <a:r>
              <a:rPr>
                <a:solidFill>
                  <a:srgbClr val="61AFEF"/>
                </a:solidFill>
                <a:latin typeface="Courier"/>
              </a:rPr>
              <a:t>as_tibble</a:t>
            </a:r>
            <a:r>
              <a:rPr>
                <a:solidFill>
                  <a:srgbClr val="ABB2BF"/>
                </a:solidFill>
                <a:latin typeface="Courier"/>
              </a:rPr>
              <a:t>()</a:t>
            </a:r>
            <a:br/>
            <a:r>
              <a:rPr>
                <a:solidFill>
                  <a:srgbClr val="61AFEF"/>
                </a:solidFill>
                <a:latin typeface="Courier"/>
              </a:rPr>
              <a:t>head</a:t>
            </a:r>
            <a:r>
              <a:rPr>
                <a:solidFill>
                  <a:srgbClr val="ABB2BF"/>
                </a:solidFill>
                <a:latin typeface="Courier"/>
              </a:rPr>
              <a:t>(bfi)</a:t>
            </a:r>
          </a:p>
          <a:p>
            <a:pPr lvl="0" indent="0">
              <a:buNone/>
            </a:pPr>
            <a:r>
              <a:rPr>
                <a:latin typeface="Courier"/>
              </a:rPr>
              <a:t># A tibble: 6 × 28
     A1    A2    A3    A4    A5    C1    C2    C3    C4    C5    E1    E2    E3
  &lt;int&gt; &lt;int&gt; &lt;int&gt; &lt;int&gt; &lt;int&gt; &lt;int&gt; &lt;int&gt; &lt;int&gt; &lt;int&gt; &lt;int&gt; &lt;int&gt; &lt;int&gt; &lt;int&gt;
1     2     4     3     4     4     2     3     3     4     4     3     3     3
2     2     4     5     2     5     5     4     4     3     4     1     1     6
3     5     4     5     4     4     4     5     4     2     5     2     4     4
4     4     4     6     5     5     4     4     3     5     5     5     3     4
5     2     3     3     4     5     4     4     5     3     2     2     2     5
6     6     6     5     6     5     6     6     6     1     3     2     1     6
# … with 15 more variables: E4 &lt;int&gt;, E5 &lt;int&gt;, N1 &lt;int&gt;, N2 &lt;int&gt;, N3 &lt;int&gt;,
#   N4 &lt;int&gt;, N5 &lt;int&gt;, O1 &lt;int&gt;, O2 &lt;int&gt;, O3 &lt;int&gt;, O4 &lt;int&gt;, O5 &lt;int&gt;,
#   gender &lt;int&gt;, education &lt;int&gt;, age &lt;int&gt;</a:t>
            </a:r>
          </a:p>
        </p:txBody>
      </p:sp>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filter()</a:t>
            </a:r>
          </a:p>
        </p:txBody>
      </p:sp>
      <p:sp>
        <p:nvSpPr>
          <p:cNvPr id="3" name="Content Placeholder 2"/>
          <p:cNvSpPr>
            <a:spLocks noGrp="1"/>
          </p:cNvSpPr>
          <p:nvPr>
            <p:ph idx="1"/>
          </p:nvPr>
        </p:nvSpPr>
        <p:spPr/>
        <p:txBody>
          <a:bodyPr/>
          <a:lstStyle/>
          <a:p>
            <a:pPr lvl="0" indent="0" marL="0">
              <a:buNone/>
            </a:pPr>
            <a:r>
              <a:rPr/>
              <a:t>Often times, when conducting research (experiments or otherwise), there are observations (people, specific trials, etc.) that you don’t want to include.</a:t>
            </a:r>
          </a:p>
          <a:p>
            <a:pPr lvl="0" indent="0">
              <a:buNone/>
            </a:pPr>
            <a:r>
              <a:rPr>
                <a:solidFill>
                  <a:srgbClr val="61AFEF"/>
                </a:solidFill>
                <a:latin typeface="Courier"/>
              </a:rPr>
              <a:t>summary</a:t>
            </a:r>
            <a:r>
              <a:rPr>
                <a:solidFill>
                  <a:srgbClr val="ABB2BF"/>
                </a:solidFill>
                <a:latin typeface="Courier"/>
              </a:rPr>
              <a:t>(bfi</a:t>
            </a:r>
            <a:r>
              <a:rPr>
                <a:solidFill>
                  <a:srgbClr val="56B6C2"/>
                </a:solidFill>
                <a:latin typeface="Courier"/>
              </a:rPr>
              <a:t>$</a:t>
            </a:r>
            <a:r>
              <a:rPr>
                <a:solidFill>
                  <a:srgbClr val="ABB2BF"/>
                </a:solidFill>
                <a:latin typeface="Courier"/>
              </a:rPr>
              <a:t>age) </a:t>
            </a:r>
            <a:r>
              <a:rPr i="1">
                <a:solidFill>
                  <a:srgbClr val="5C6370"/>
                </a:solidFill>
                <a:latin typeface="Courier"/>
              </a:rPr>
              <a:t># get age descriptives</a:t>
            </a:r>
          </a:p>
          <a:p>
            <a:pPr lvl="0" indent="0">
              <a:buNone/>
            </a:pPr>
            <a:r>
              <a:rPr>
                <a:latin typeface="Courier"/>
              </a:rPr>
              <a:t>   Min. 1st Qu.  Median    Mean 3rd Qu.    Max. 
   3.00   20.00   26.00   28.78   35.00   86.00 </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filter()</a:t>
            </a:r>
          </a:p>
        </p:txBody>
      </p:sp>
      <p:sp>
        <p:nvSpPr>
          <p:cNvPr id="3" name="Content Placeholder 2"/>
          <p:cNvSpPr>
            <a:spLocks noGrp="1"/>
          </p:cNvSpPr>
          <p:nvPr>
            <p:ph idx="1"/>
          </p:nvPr>
        </p:nvSpPr>
        <p:spPr/>
        <p:txBody>
          <a:bodyPr/>
          <a:lstStyle/>
          <a:p>
            <a:pPr lvl="0" indent="0" marL="0">
              <a:buNone/>
            </a:pPr>
            <a:r>
              <a:rPr/>
              <a:t>Often times, when conducting research (experiments or otherwise), there are observations (people, specific trials, etc.) that you don’t want to include.</a:t>
            </a:r>
          </a:p>
          <a:p>
            <a:pPr lvl="0" indent="0">
              <a:buNone/>
            </a:pPr>
            <a:r>
              <a:rPr>
                <a:solidFill>
                  <a:srgbClr val="ABB2BF"/>
                </a:solidFill>
                <a:latin typeface="Courier"/>
              </a:rPr>
              <a:t>bfi2 </a:t>
            </a:r>
            <a:r>
              <a:rPr>
                <a:solidFill>
                  <a:srgbClr val="27AE60"/>
                </a:solidFill>
                <a:latin typeface="Courier"/>
              </a:rPr>
              <a:t>&lt;-</a:t>
            </a:r>
            <a:r>
              <a:rPr>
                <a:solidFill>
                  <a:srgbClr val="ABB2BF"/>
                </a:solidFill>
                <a:latin typeface="Courier"/>
              </a:rPr>
              <a:t> bfi </a:t>
            </a:r>
            <a:r>
              <a:rPr>
                <a:solidFill>
                  <a:srgbClr val="56B6C2"/>
                </a:solidFill>
                <a:latin typeface="Courier"/>
              </a:rPr>
              <a:t>%&gt;%</a:t>
            </a:r>
            <a:r>
              <a:rPr>
                <a:solidFill>
                  <a:srgbClr val="ABB2BF"/>
                </a:solidFill>
                <a:latin typeface="Courier"/>
              </a:rPr>
              <a:t> </a:t>
            </a:r>
            <a:r>
              <a:rPr i="1">
                <a:solidFill>
                  <a:srgbClr val="5C6370"/>
                </a:solidFill>
                <a:latin typeface="Courier"/>
              </a:rPr>
              <a:t># see a pipe!</a:t>
            </a:r>
            <a:br/>
            <a:r>
              <a:rPr>
                <a:solidFill>
                  <a:srgbClr val="ABB2BF"/>
                </a:solidFill>
                <a:latin typeface="Courier"/>
              </a:rPr>
              <a:t>  </a:t>
            </a:r>
            <a:r>
              <a:rPr>
                <a:solidFill>
                  <a:srgbClr val="61AFEF"/>
                </a:solidFill>
                <a:latin typeface="Courier"/>
              </a:rPr>
              <a:t>filter</a:t>
            </a:r>
            <a:r>
              <a:rPr>
                <a:solidFill>
                  <a:srgbClr val="ABB2BF"/>
                </a:solidFill>
                <a:latin typeface="Courier"/>
              </a:rPr>
              <a:t>(age </a:t>
            </a:r>
            <a:r>
              <a:rPr>
                <a:solidFill>
                  <a:srgbClr val="56B6C2"/>
                </a:solidFill>
                <a:latin typeface="Courier"/>
              </a:rPr>
              <a:t>&lt;=</a:t>
            </a:r>
            <a:r>
              <a:rPr>
                <a:solidFill>
                  <a:srgbClr val="ABB2BF"/>
                </a:solidFill>
                <a:latin typeface="Courier"/>
              </a:rPr>
              <a:t> </a:t>
            </a:r>
            <a:r>
              <a:rPr>
                <a:solidFill>
                  <a:srgbClr val="D19A66"/>
                </a:solidFill>
                <a:latin typeface="Courier"/>
              </a:rPr>
              <a:t>18</a:t>
            </a:r>
            <a:r>
              <a:rPr>
                <a:solidFill>
                  <a:srgbClr val="ABB2BF"/>
                </a:solidFill>
                <a:latin typeface="Courier"/>
              </a:rPr>
              <a:t>) </a:t>
            </a:r>
            <a:r>
              <a:rPr i="1">
                <a:solidFill>
                  <a:srgbClr val="5C6370"/>
                </a:solidFill>
                <a:latin typeface="Courier"/>
              </a:rPr>
              <a:t># filter to age up to 18</a:t>
            </a:r>
            <a:br/>
            <a:br/>
            <a:r>
              <a:rPr>
                <a:solidFill>
                  <a:srgbClr val="61AFEF"/>
                </a:solidFill>
                <a:latin typeface="Courier"/>
              </a:rPr>
              <a:t>summary</a:t>
            </a:r>
            <a:r>
              <a:rPr>
                <a:solidFill>
                  <a:srgbClr val="ABB2BF"/>
                </a:solidFill>
                <a:latin typeface="Courier"/>
              </a:rPr>
              <a:t>(bfi2</a:t>
            </a:r>
            <a:r>
              <a:rPr>
                <a:solidFill>
                  <a:srgbClr val="56B6C2"/>
                </a:solidFill>
                <a:latin typeface="Courier"/>
              </a:rPr>
              <a:t>$</a:t>
            </a:r>
            <a:r>
              <a:rPr>
                <a:solidFill>
                  <a:srgbClr val="ABB2BF"/>
                </a:solidFill>
                <a:latin typeface="Courier"/>
              </a:rPr>
              <a:t>age) </a:t>
            </a:r>
            <a:r>
              <a:rPr i="1">
                <a:solidFill>
                  <a:srgbClr val="5C6370"/>
                </a:solidFill>
                <a:latin typeface="Courier"/>
              </a:rPr>
              <a:t># summary of the new data </a:t>
            </a:r>
          </a:p>
          <a:p>
            <a:pPr lvl="0" indent="0">
              <a:buNone/>
            </a:pPr>
            <a:r>
              <a:rPr>
                <a:latin typeface="Courier"/>
              </a:rPr>
              <a:t>   Min. 1st Qu.  Median    Mean 3rd Qu.    Max. 
    3.0    16.0    17.0    16.3    18.0    18.0 </a:t>
            </a:r>
          </a:p>
          <a:p>
            <a:pPr lvl="0" indent="0" marL="0">
              <a:buNone/>
            </a:pPr>
            <a:r>
              <a:rPr/>
              <a:t>But this isn’t quite right. We still have folks below 12. But, the beauty of </a:t>
            </a:r>
            <a:r>
              <a:rPr>
                <a:latin typeface="Courier"/>
              </a:rPr>
              <a:t>filter()</a:t>
            </a:r>
            <a:r>
              <a:rPr/>
              <a:t> is that you can do sequence of </a:t>
            </a:r>
            <a:r>
              <a:rPr>
                <a:latin typeface="Courier"/>
              </a:rPr>
              <a:t>OR</a:t>
            </a:r>
            <a:r>
              <a:rPr/>
              <a:t> and </a:t>
            </a:r>
            <a:r>
              <a:rPr>
                <a:latin typeface="Courier"/>
              </a:rPr>
              <a:t>AND</a:t>
            </a:r>
            <a:r>
              <a:rPr/>
              <a:t> statements when there is more than one condition, such as up to 18 </a:t>
            </a:r>
            <a:r>
              <a:rPr>
                <a:latin typeface="Courier"/>
              </a:rPr>
              <a:t>AND</a:t>
            </a:r>
            <a:r>
              <a:rPr/>
              <a:t> at least 12.</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Course Materials</a:t>
            </a:r>
          </a:p>
        </p:txBody>
      </p:sp>
      <p:sp>
        <p:nvSpPr>
          <p:cNvPr id="3" name="Content Placeholder 2"/>
          <p:cNvSpPr>
            <a:spLocks noGrp="1"/>
          </p:cNvSpPr>
          <p:nvPr>
            <p:ph idx="1"/>
          </p:nvPr>
        </p:nvSpPr>
        <p:spPr/>
        <p:txBody>
          <a:bodyPr/>
          <a:lstStyle/>
          <a:p>
            <a:pPr lvl="0"/>
            <a:r>
              <a:rPr/>
              <a:t>All materials (required and optional) are free and online</a:t>
            </a:r>
          </a:p>
          <a:p>
            <a:pPr lvl="1"/>
            <a:r>
              <a:rPr/>
              <a:t>Wickham &amp; Grolemond: </a:t>
            </a:r>
            <a:r>
              <a:rPr i="1"/>
              <a:t>R for Data Science</a:t>
            </a:r>
            <a:r>
              <a:rPr/>
              <a:t> </a:t>
            </a:r>
            <a:r>
              <a:rPr>
                <a:hlinkClick r:id="rId2"/>
              </a:rPr>
              <a:t>https://r4ds.had.co.nz</a:t>
            </a:r>
          </a:p>
          <a:p>
            <a:pPr lvl="1"/>
            <a:r>
              <a:rPr/>
              <a:t>Wickham: </a:t>
            </a:r>
            <a:r>
              <a:rPr i="1"/>
              <a:t>Advanced R</a:t>
            </a:r>
            <a:r>
              <a:rPr/>
              <a:t> </a:t>
            </a:r>
            <a:r>
              <a:rPr>
                <a:hlinkClick r:id="rId3"/>
              </a:rPr>
              <a:t>http://adv-r.had.co.nz</a:t>
            </a:r>
          </a:p>
          <a:p>
            <a:pPr lvl="1"/>
            <a:r>
              <a:rPr/>
              <a:t>Wilke: </a:t>
            </a:r>
            <a:r>
              <a:rPr i="1"/>
              <a:t>Fundamentals of Data Visualization</a:t>
            </a:r>
            <a:r>
              <a:rPr/>
              <a:t> </a:t>
            </a:r>
            <a:r>
              <a:rPr>
                <a:hlinkClick r:id="rId4"/>
              </a:rPr>
              <a:t>https://clauswilke.com/dataviz/</a:t>
            </a:r>
          </a:p>
          <a:p>
            <a:pPr lvl="1"/>
            <a:r>
              <a:rPr/>
              <a:t>Healy: </a:t>
            </a:r>
            <a:r>
              <a:rPr i="1"/>
              <a:t>Data Visualization: A Practical Introduction</a:t>
            </a:r>
            <a:r>
              <a:rPr/>
              <a:t> </a:t>
            </a:r>
            <a:r>
              <a:rPr>
                <a:hlinkClick r:id="rId5"/>
              </a:rPr>
              <a:t>https://socviz.co</a:t>
            </a:r>
          </a:p>
          <a:p>
            <a:pPr lvl="1"/>
            <a:r>
              <a:rPr>
                <a:hlinkClick r:id="rId6"/>
              </a:rPr>
              <a:t>Data Camp</a:t>
            </a:r>
            <a:r>
              <a:rPr/>
              <a:t>: All paid content unlocked</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filter()</a:t>
            </a:r>
          </a:p>
        </p:txBody>
      </p:sp>
      <p:sp>
        <p:nvSpPr>
          <p:cNvPr id="3" name="Content Placeholder 2"/>
          <p:cNvSpPr>
            <a:spLocks noGrp="1"/>
          </p:cNvSpPr>
          <p:nvPr>
            <p:ph idx="1"/>
          </p:nvPr>
        </p:nvSpPr>
        <p:spPr/>
        <p:txBody>
          <a:bodyPr/>
          <a:lstStyle/>
          <a:p>
            <a:pPr lvl="0" indent="0" marL="0">
              <a:buNone/>
            </a:pPr>
            <a:r>
              <a:rPr/>
              <a:t>Often times, when conducting research (experiments or otherwise), there are observations (people, specific trials, etc.) that you don’t want to include.</a:t>
            </a:r>
          </a:p>
          <a:p>
            <a:pPr lvl="0" indent="0">
              <a:buNone/>
            </a:pPr>
            <a:r>
              <a:rPr>
                <a:solidFill>
                  <a:srgbClr val="ABB2BF"/>
                </a:solidFill>
                <a:latin typeface="Courier"/>
              </a:rPr>
              <a:t>bfi2 </a:t>
            </a:r>
            <a:r>
              <a:rPr>
                <a:solidFill>
                  <a:srgbClr val="27AE60"/>
                </a:solidFill>
                <a:latin typeface="Courier"/>
              </a:rPr>
              <a:t>&lt;-</a:t>
            </a:r>
            <a:r>
              <a:rPr>
                <a:solidFill>
                  <a:srgbClr val="ABB2BF"/>
                </a:solidFill>
                <a:latin typeface="Courier"/>
              </a:rPr>
              <a:t> bfi </a:t>
            </a:r>
            <a:r>
              <a:rPr>
                <a:solidFill>
                  <a:srgbClr val="56B6C2"/>
                </a:solidFill>
                <a:latin typeface="Courier"/>
              </a:rPr>
              <a:t>%&gt;%</a:t>
            </a:r>
            <a:br/>
            <a:r>
              <a:rPr>
                <a:solidFill>
                  <a:srgbClr val="ABB2BF"/>
                </a:solidFill>
                <a:latin typeface="Courier"/>
              </a:rPr>
              <a:t>  </a:t>
            </a:r>
            <a:r>
              <a:rPr>
                <a:solidFill>
                  <a:srgbClr val="61AFEF"/>
                </a:solidFill>
                <a:latin typeface="Courier"/>
              </a:rPr>
              <a:t>filter</a:t>
            </a:r>
            <a:r>
              <a:rPr>
                <a:solidFill>
                  <a:srgbClr val="ABB2BF"/>
                </a:solidFill>
                <a:latin typeface="Courier"/>
              </a:rPr>
              <a:t>(age </a:t>
            </a:r>
            <a:r>
              <a:rPr>
                <a:solidFill>
                  <a:srgbClr val="56B6C2"/>
                </a:solidFill>
                <a:latin typeface="Courier"/>
              </a:rPr>
              <a:t>&lt;=</a:t>
            </a:r>
            <a:r>
              <a:rPr>
                <a:solidFill>
                  <a:srgbClr val="ABB2BF"/>
                </a:solidFill>
                <a:latin typeface="Courier"/>
              </a:rPr>
              <a:t> </a:t>
            </a:r>
            <a:r>
              <a:rPr>
                <a:solidFill>
                  <a:srgbClr val="D19A66"/>
                </a:solidFill>
                <a:latin typeface="Courier"/>
              </a:rPr>
              <a:t>18</a:t>
            </a:r>
            <a:r>
              <a:rPr>
                <a:solidFill>
                  <a:srgbClr val="ABB2BF"/>
                </a:solidFill>
                <a:latin typeface="Courier"/>
              </a:rPr>
              <a:t> </a:t>
            </a:r>
            <a:r>
              <a:rPr>
                <a:solidFill>
                  <a:srgbClr val="56B6C2"/>
                </a:solidFill>
                <a:latin typeface="Courier"/>
              </a:rPr>
              <a:t>&amp;</a:t>
            </a:r>
            <a:r>
              <a:rPr>
                <a:solidFill>
                  <a:srgbClr val="ABB2BF"/>
                </a:solidFill>
                <a:latin typeface="Courier"/>
              </a:rPr>
              <a:t> age </a:t>
            </a:r>
            <a:r>
              <a:rPr>
                <a:solidFill>
                  <a:srgbClr val="56B6C2"/>
                </a:solidFill>
                <a:latin typeface="Courier"/>
              </a:rPr>
              <a:t>&gt;=</a:t>
            </a:r>
            <a:r>
              <a:rPr>
                <a:solidFill>
                  <a:srgbClr val="ABB2BF"/>
                </a:solidFill>
                <a:latin typeface="Courier"/>
              </a:rPr>
              <a:t> </a:t>
            </a:r>
            <a:r>
              <a:rPr>
                <a:solidFill>
                  <a:srgbClr val="D19A66"/>
                </a:solidFill>
                <a:latin typeface="Courier"/>
              </a:rPr>
              <a:t>12</a:t>
            </a:r>
            <a:r>
              <a:rPr>
                <a:solidFill>
                  <a:srgbClr val="ABB2BF"/>
                </a:solidFill>
                <a:latin typeface="Courier"/>
              </a:rPr>
              <a:t>) </a:t>
            </a:r>
            <a:r>
              <a:rPr i="1">
                <a:solidFill>
                  <a:srgbClr val="5C6370"/>
                </a:solidFill>
                <a:latin typeface="Courier"/>
              </a:rPr>
              <a:t># filter to age up to 18 and at least 12</a:t>
            </a:r>
            <a:br/>
            <a:br/>
            <a:r>
              <a:rPr>
                <a:solidFill>
                  <a:srgbClr val="61AFEF"/>
                </a:solidFill>
                <a:latin typeface="Courier"/>
              </a:rPr>
              <a:t>summary</a:t>
            </a:r>
            <a:r>
              <a:rPr>
                <a:solidFill>
                  <a:srgbClr val="ABB2BF"/>
                </a:solidFill>
                <a:latin typeface="Courier"/>
              </a:rPr>
              <a:t>(bfi2</a:t>
            </a:r>
            <a:r>
              <a:rPr>
                <a:solidFill>
                  <a:srgbClr val="56B6C2"/>
                </a:solidFill>
                <a:latin typeface="Courier"/>
              </a:rPr>
              <a:t>$</a:t>
            </a:r>
            <a:r>
              <a:rPr>
                <a:solidFill>
                  <a:srgbClr val="ABB2BF"/>
                </a:solidFill>
                <a:latin typeface="Courier"/>
              </a:rPr>
              <a:t>age) </a:t>
            </a:r>
            <a:r>
              <a:rPr i="1">
                <a:solidFill>
                  <a:srgbClr val="5C6370"/>
                </a:solidFill>
                <a:latin typeface="Courier"/>
              </a:rPr>
              <a:t># summary of the new data </a:t>
            </a:r>
          </a:p>
          <a:p>
            <a:pPr lvl="0" indent="0">
              <a:buNone/>
            </a:pPr>
            <a:r>
              <a:rPr>
                <a:latin typeface="Courier"/>
              </a:rPr>
              <a:t>   Min. 1st Qu.  Median    Mean 3rd Qu.    Max. 
   12.0    16.0    17.0    16.4    18.0    18.0 </a:t>
            </a:r>
          </a:p>
          <a:p>
            <a:pPr lvl="0" indent="0" marL="0">
              <a:buNone/>
            </a:pPr>
            <a:r>
              <a:rPr/>
              <a:t>Got it!</a:t>
            </a:r>
          </a:p>
        </p:txBody>
      </p:sp>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filter()</a:t>
            </a:r>
          </a:p>
        </p:txBody>
      </p:sp>
      <p:sp>
        <p:nvSpPr>
          <p:cNvPr id="3" name="Content Placeholder 2"/>
          <p:cNvSpPr>
            <a:spLocks noGrp="1"/>
          </p:cNvSpPr>
          <p:nvPr>
            <p:ph idx="1"/>
          </p:nvPr>
        </p:nvSpPr>
        <p:spPr/>
        <p:txBody>
          <a:bodyPr/>
          <a:lstStyle/>
          <a:p>
            <a:pPr lvl="0"/>
            <a:r>
              <a:rPr/>
              <a:t>But filter works for more use cases than just conditional</a:t>
            </a:r>
          </a:p>
          <a:p>
            <a:pPr lvl="1"/>
            <a:r>
              <a:rPr>
                <a:latin typeface="Courier"/>
              </a:rPr>
              <a:t>&lt;</a:t>
            </a:r>
            <a:r>
              <a:rPr/>
              <a:t>, </a:t>
            </a:r>
            <a:r>
              <a:rPr>
                <a:latin typeface="Courier"/>
              </a:rPr>
              <a:t>&gt;</a:t>
            </a:r>
            <a:r>
              <a:rPr/>
              <a:t>, </a:t>
            </a:r>
            <a:r>
              <a:rPr>
                <a:latin typeface="Courier"/>
              </a:rPr>
              <a:t>&lt;=</a:t>
            </a:r>
            <a:r>
              <a:rPr/>
              <a:t>, and </a:t>
            </a:r>
            <a:r>
              <a:rPr>
                <a:latin typeface="Courier"/>
              </a:rPr>
              <a:t>&gt;=</a:t>
            </a:r>
          </a:p>
          <a:p>
            <a:pPr lvl="0"/>
            <a:r>
              <a:rPr/>
              <a:t>It can also be used for cases where we want a single values to match cases with text.</a:t>
            </a:r>
          </a:p>
          <a:p>
            <a:pPr lvl="0"/>
            <a:r>
              <a:rPr/>
              <a:t>To do that, let’s convert one of the variables in the </a:t>
            </a:r>
            <a:r>
              <a:rPr>
                <a:latin typeface="Courier"/>
              </a:rPr>
              <a:t>bfi</a:t>
            </a:r>
            <a:r>
              <a:rPr/>
              <a:t> data frame to a string.</a:t>
            </a:r>
          </a:p>
          <a:p>
            <a:pPr lvl="0"/>
            <a:r>
              <a:rPr/>
              <a:t>So let’s change gender (1 = male, 2 = female) to text (we’ll get into factors later).</a:t>
            </a:r>
          </a:p>
          <a:p>
            <a:pPr lvl="0" indent="0">
              <a:buNone/>
            </a:pPr>
            <a:r>
              <a:rPr>
                <a:solidFill>
                  <a:srgbClr val="ABB2BF"/>
                </a:solidFill>
                <a:latin typeface="Courier"/>
              </a:rPr>
              <a:t>bfi</a:t>
            </a:r>
            <a:r>
              <a:rPr>
                <a:solidFill>
                  <a:srgbClr val="56B6C2"/>
                </a:solidFill>
                <a:latin typeface="Courier"/>
              </a:rPr>
              <a:t>$</a:t>
            </a:r>
            <a:r>
              <a:rPr>
                <a:solidFill>
                  <a:srgbClr val="ABB2BF"/>
                </a:solidFill>
                <a:latin typeface="Courier"/>
              </a:rPr>
              <a:t>education </a:t>
            </a:r>
            <a:r>
              <a:rPr>
                <a:solidFill>
                  <a:srgbClr val="27AE60"/>
                </a:solidFill>
                <a:latin typeface="Courier"/>
              </a:rPr>
              <a:t>&lt;-</a:t>
            </a:r>
            <a:r>
              <a:rPr>
                <a:solidFill>
                  <a:srgbClr val="ABB2BF"/>
                </a:solidFill>
                <a:latin typeface="Courier"/>
              </a:rPr>
              <a:t> plyr</a:t>
            </a:r>
            <a:r>
              <a:rPr>
                <a:solidFill>
                  <a:srgbClr val="56B6C2"/>
                </a:solidFill>
                <a:latin typeface="Courier"/>
              </a:rPr>
              <a:t>::</a:t>
            </a:r>
            <a:r>
              <a:rPr>
                <a:solidFill>
                  <a:srgbClr val="61AFEF"/>
                </a:solidFill>
                <a:latin typeface="Courier"/>
              </a:rPr>
              <a:t>mapvalues</a:t>
            </a:r>
            <a:r>
              <a:rPr>
                <a:solidFill>
                  <a:srgbClr val="ABB2BF"/>
                </a:solidFill>
                <a:latin typeface="Courier"/>
              </a:rPr>
              <a:t>(bfi</a:t>
            </a:r>
            <a:r>
              <a:rPr>
                <a:solidFill>
                  <a:srgbClr val="56B6C2"/>
                </a:solidFill>
                <a:latin typeface="Courier"/>
              </a:rPr>
              <a:t>$</a:t>
            </a:r>
            <a:r>
              <a:rPr>
                <a:solidFill>
                  <a:srgbClr val="ABB2BF"/>
                </a:solidFill>
                <a:latin typeface="Courier"/>
              </a:rPr>
              <a:t>education, </a:t>
            </a:r>
            <a:r>
              <a:rPr>
                <a:solidFill>
                  <a:srgbClr val="D19A66"/>
                </a:solidFill>
                <a:latin typeface="Courier"/>
              </a:rPr>
              <a:t>1</a:t>
            </a:r>
            <a:r>
              <a:rPr>
                <a:solidFill>
                  <a:srgbClr val="56B6C2"/>
                </a:solidFill>
                <a:latin typeface="Courier"/>
              </a:rPr>
              <a:t>:</a:t>
            </a:r>
            <a:r>
              <a:rPr>
                <a:solidFill>
                  <a:srgbClr val="D19A66"/>
                </a:solidFill>
                <a:latin typeface="Courier"/>
              </a:rPr>
              <a:t>5</a:t>
            </a:r>
            <a:r>
              <a:rPr>
                <a:solidFill>
                  <a:srgbClr val="ABB2BF"/>
                </a:solidFill>
                <a:latin typeface="Courier"/>
              </a:rPr>
              <a:t>, </a:t>
            </a:r>
            <a:r>
              <a:rPr>
                <a:solidFill>
                  <a:srgbClr val="61AFEF"/>
                </a:solidFill>
                <a:latin typeface="Courier"/>
              </a:rPr>
              <a:t>c</a:t>
            </a:r>
            <a:r>
              <a:rPr>
                <a:solidFill>
                  <a:srgbClr val="ABB2BF"/>
                </a:solidFill>
                <a:latin typeface="Courier"/>
              </a:rPr>
              <a:t>(</a:t>
            </a:r>
            <a:r>
              <a:rPr>
                <a:solidFill>
                  <a:srgbClr val="98C379"/>
                </a:solidFill>
                <a:latin typeface="Courier"/>
              </a:rPr>
              <a:t>"Below HS"</a:t>
            </a:r>
            <a:r>
              <a:rPr>
                <a:solidFill>
                  <a:srgbClr val="ABB2BF"/>
                </a:solidFill>
                <a:latin typeface="Courier"/>
              </a:rPr>
              <a:t>, </a:t>
            </a:r>
            <a:r>
              <a:rPr>
                <a:solidFill>
                  <a:srgbClr val="98C379"/>
                </a:solidFill>
                <a:latin typeface="Courier"/>
              </a:rPr>
              <a:t>"HS"</a:t>
            </a:r>
            <a:r>
              <a:rPr>
                <a:solidFill>
                  <a:srgbClr val="ABB2BF"/>
                </a:solidFill>
                <a:latin typeface="Courier"/>
              </a:rPr>
              <a:t>, </a:t>
            </a:r>
            <a:r>
              <a:rPr>
                <a:solidFill>
                  <a:srgbClr val="98C379"/>
                </a:solidFill>
                <a:latin typeface="Courier"/>
              </a:rPr>
              <a:t>"Some College"</a:t>
            </a:r>
            <a:r>
              <a:rPr>
                <a:solidFill>
                  <a:srgbClr val="ABB2BF"/>
                </a:solidFill>
                <a:latin typeface="Courier"/>
              </a:rPr>
              <a:t>, </a:t>
            </a:r>
            <a:r>
              <a:rPr>
                <a:solidFill>
                  <a:srgbClr val="98C379"/>
                </a:solidFill>
                <a:latin typeface="Courier"/>
              </a:rPr>
              <a:t>"College"</a:t>
            </a:r>
            <a:r>
              <a:rPr>
                <a:solidFill>
                  <a:srgbClr val="ABB2BF"/>
                </a:solidFill>
                <a:latin typeface="Courier"/>
              </a:rPr>
              <a:t>, </a:t>
            </a:r>
            <a:r>
              <a:rPr>
                <a:solidFill>
                  <a:srgbClr val="98C379"/>
                </a:solidFill>
                <a:latin typeface="Courier"/>
              </a:rPr>
              <a:t>"Higher Degree"</a:t>
            </a:r>
            <a:r>
              <a:rPr>
                <a:solidFill>
                  <a:srgbClr val="ABB2BF"/>
                </a:solidFill>
                <a:latin typeface="Courier"/>
              </a:rPr>
              <a:t>))</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filter()</a:t>
            </a:r>
          </a:p>
        </p:txBody>
      </p:sp>
      <p:sp>
        <p:nvSpPr>
          <p:cNvPr id="3" name="Content Placeholder 2"/>
          <p:cNvSpPr>
            <a:spLocks noGrp="1"/>
          </p:cNvSpPr>
          <p:nvPr>
            <p:ph idx="1"/>
          </p:nvPr>
        </p:nvSpPr>
        <p:spPr/>
        <p:txBody>
          <a:bodyPr/>
          <a:lstStyle/>
          <a:p>
            <a:pPr lvl="0" indent="0" marL="0">
              <a:buNone/>
            </a:pPr>
            <a:r>
              <a:rPr/>
              <a:t>Now let’s try a few things:</a:t>
            </a:r>
          </a:p>
          <a:p>
            <a:pPr lvl="0" indent="0" marL="0">
              <a:buNone/>
            </a:pPr>
            <a:r>
              <a:rPr b="1"/>
              <a:t>1. Create a data set with only individuals with some college (</a:t>
            </a:r>
            <a:r>
              <a:rPr b="1">
                <a:latin typeface="Courier"/>
              </a:rPr>
              <a:t>==</a:t>
            </a:r>
            <a:r>
              <a:rPr b="1"/>
              <a:t>).</a:t>
            </a:r>
          </a:p>
          <a:p>
            <a:pPr lvl="0" indent="0">
              <a:buNone/>
            </a:pPr>
            <a:r>
              <a:rPr>
                <a:solidFill>
                  <a:srgbClr val="ABB2BF"/>
                </a:solidFill>
                <a:latin typeface="Courier"/>
              </a:rPr>
              <a:t>bfi2 </a:t>
            </a:r>
            <a:r>
              <a:rPr>
                <a:solidFill>
                  <a:srgbClr val="27AE60"/>
                </a:solidFill>
                <a:latin typeface="Courier"/>
              </a:rPr>
              <a:t>&lt;-</a:t>
            </a:r>
            <a:r>
              <a:rPr>
                <a:solidFill>
                  <a:srgbClr val="ABB2BF"/>
                </a:solidFill>
                <a:latin typeface="Courier"/>
              </a:rPr>
              <a:t> bfi </a:t>
            </a:r>
            <a:r>
              <a:rPr>
                <a:solidFill>
                  <a:srgbClr val="56B6C2"/>
                </a:solidFill>
                <a:latin typeface="Courier"/>
              </a:rPr>
              <a:t>%&gt;%</a:t>
            </a:r>
            <a:r>
              <a:rPr>
                <a:solidFill>
                  <a:srgbClr val="ABB2BF"/>
                </a:solidFill>
                <a:latin typeface="Courier"/>
              </a:rPr>
              <a:t> </a:t>
            </a:r>
            <a:br/>
            <a:r>
              <a:rPr>
                <a:solidFill>
                  <a:srgbClr val="ABB2BF"/>
                </a:solidFill>
                <a:latin typeface="Courier"/>
              </a:rPr>
              <a:t>  </a:t>
            </a:r>
            <a:r>
              <a:rPr>
                <a:solidFill>
                  <a:srgbClr val="61AFEF"/>
                </a:solidFill>
                <a:latin typeface="Courier"/>
              </a:rPr>
              <a:t>filter</a:t>
            </a:r>
            <a:r>
              <a:rPr>
                <a:solidFill>
                  <a:srgbClr val="ABB2BF"/>
                </a:solidFill>
                <a:latin typeface="Courier"/>
              </a:rPr>
              <a:t>(education </a:t>
            </a:r>
            <a:r>
              <a:rPr>
                <a:solidFill>
                  <a:srgbClr val="56B6C2"/>
                </a:solidFill>
                <a:latin typeface="Courier"/>
              </a:rPr>
              <a:t>==</a:t>
            </a:r>
            <a:r>
              <a:rPr>
                <a:solidFill>
                  <a:srgbClr val="ABB2BF"/>
                </a:solidFill>
                <a:latin typeface="Courier"/>
              </a:rPr>
              <a:t> </a:t>
            </a:r>
            <a:r>
              <a:rPr>
                <a:solidFill>
                  <a:srgbClr val="98C379"/>
                </a:solidFill>
                <a:latin typeface="Courier"/>
              </a:rPr>
              <a:t>"Some College"</a:t>
            </a:r>
            <a:r>
              <a:rPr>
                <a:solidFill>
                  <a:srgbClr val="ABB2BF"/>
                </a:solidFill>
                <a:latin typeface="Courier"/>
              </a:rPr>
              <a:t>)</a:t>
            </a:r>
            <a:br/>
            <a:r>
              <a:rPr>
                <a:solidFill>
                  <a:srgbClr val="61AFEF"/>
                </a:solidFill>
                <a:latin typeface="Courier"/>
              </a:rPr>
              <a:t>unique</a:t>
            </a:r>
            <a:r>
              <a:rPr>
                <a:solidFill>
                  <a:srgbClr val="ABB2BF"/>
                </a:solidFill>
                <a:latin typeface="Courier"/>
              </a:rPr>
              <a:t>(bfi2</a:t>
            </a:r>
            <a:r>
              <a:rPr>
                <a:solidFill>
                  <a:srgbClr val="56B6C2"/>
                </a:solidFill>
                <a:latin typeface="Courier"/>
              </a:rPr>
              <a:t>$</a:t>
            </a:r>
            <a:r>
              <a:rPr>
                <a:solidFill>
                  <a:srgbClr val="ABB2BF"/>
                </a:solidFill>
                <a:latin typeface="Courier"/>
              </a:rPr>
              <a:t>education)</a:t>
            </a:r>
          </a:p>
          <a:p>
            <a:pPr lvl="0" indent="0">
              <a:buNone/>
            </a:pPr>
            <a:r>
              <a:rPr>
                <a:latin typeface="Courier"/>
              </a:rPr>
              <a:t>[1] "Some College"</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filter()</a:t>
            </a:r>
          </a:p>
        </p:txBody>
      </p:sp>
      <p:sp>
        <p:nvSpPr>
          <p:cNvPr id="3" name="Content Placeholder 2"/>
          <p:cNvSpPr>
            <a:spLocks noGrp="1"/>
          </p:cNvSpPr>
          <p:nvPr>
            <p:ph idx="1"/>
          </p:nvPr>
        </p:nvSpPr>
        <p:spPr/>
        <p:txBody>
          <a:bodyPr/>
          <a:lstStyle/>
          <a:p>
            <a:pPr lvl="0" indent="0" marL="0">
              <a:buNone/>
            </a:pPr>
            <a:r>
              <a:rPr/>
              <a:t>Now let’s try a few things:</a:t>
            </a:r>
          </a:p>
          <a:p>
            <a:pPr lvl="0" indent="0" marL="0">
              <a:buNone/>
            </a:pPr>
            <a:r>
              <a:rPr b="1"/>
              <a:t>2. Create a data set with only people age 18 (</a:t>
            </a:r>
            <a:r>
              <a:rPr b="1">
                <a:latin typeface="Courier"/>
              </a:rPr>
              <a:t>==</a:t>
            </a:r>
            <a:r>
              <a:rPr b="1"/>
              <a:t>).</a:t>
            </a:r>
          </a:p>
          <a:p>
            <a:pPr lvl="0" indent="0">
              <a:buNone/>
            </a:pPr>
            <a:r>
              <a:rPr>
                <a:solidFill>
                  <a:srgbClr val="ABB2BF"/>
                </a:solidFill>
                <a:latin typeface="Courier"/>
              </a:rPr>
              <a:t>bfi2 </a:t>
            </a:r>
            <a:r>
              <a:rPr>
                <a:solidFill>
                  <a:srgbClr val="27AE60"/>
                </a:solidFill>
                <a:latin typeface="Courier"/>
              </a:rPr>
              <a:t>&lt;-</a:t>
            </a:r>
            <a:r>
              <a:rPr>
                <a:solidFill>
                  <a:srgbClr val="ABB2BF"/>
                </a:solidFill>
                <a:latin typeface="Courier"/>
              </a:rPr>
              <a:t> bfi </a:t>
            </a:r>
            <a:r>
              <a:rPr>
                <a:solidFill>
                  <a:srgbClr val="56B6C2"/>
                </a:solidFill>
                <a:latin typeface="Courier"/>
              </a:rPr>
              <a:t>%&gt;%</a:t>
            </a:r>
            <a:br/>
            <a:r>
              <a:rPr>
                <a:solidFill>
                  <a:srgbClr val="ABB2BF"/>
                </a:solidFill>
                <a:latin typeface="Courier"/>
              </a:rPr>
              <a:t>  </a:t>
            </a:r>
            <a:r>
              <a:rPr>
                <a:solidFill>
                  <a:srgbClr val="61AFEF"/>
                </a:solidFill>
                <a:latin typeface="Courier"/>
              </a:rPr>
              <a:t>filter</a:t>
            </a:r>
            <a:r>
              <a:rPr>
                <a:solidFill>
                  <a:srgbClr val="ABB2BF"/>
                </a:solidFill>
                <a:latin typeface="Courier"/>
              </a:rPr>
              <a:t>(age </a:t>
            </a:r>
            <a:r>
              <a:rPr>
                <a:solidFill>
                  <a:srgbClr val="56B6C2"/>
                </a:solidFill>
                <a:latin typeface="Courier"/>
              </a:rPr>
              <a:t>==</a:t>
            </a:r>
            <a:r>
              <a:rPr>
                <a:solidFill>
                  <a:srgbClr val="ABB2BF"/>
                </a:solidFill>
                <a:latin typeface="Courier"/>
              </a:rPr>
              <a:t> </a:t>
            </a:r>
            <a:r>
              <a:rPr>
                <a:solidFill>
                  <a:srgbClr val="D19A66"/>
                </a:solidFill>
                <a:latin typeface="Courier"/>
              </a:rPr>
              <a:t>18</a:t>
            </a:r>
            <a:r>
              <a:rPr>
                <a:solidFill>
                  <a:srgbClr val="ABB2BF"/>
                </a:solidFill>
                <a:latin typeface="Courier"/>
              </a:rPr>
              <a:t>)</a:t>
            </a:r>
            <a:br/>
            <a:r>
              <a:rPr>
                <a:solidFill>
                  <a:srgbClr val="61AFEF"/>
                </a:solidFill>
                <a:latin typeface="Courier"/>
              </a:rPr>
              <a:t>summary</a:t>
            </a:r>
            <a:r>
              <a:rPr>
                <a:solidFill>
                  <a:srgbClr val="ABB2BF"/>
                </a:solidFill>
                <a:latin typeface="Courier"/>
              </a:rPr>
              <a:t>(bfi2</a:t>
            </a:r>
            <a:r>
              <a:rPr>
                <a:solidFill>
                  <a:srgbClr val="56B6C2"/>
                </a:solidFill>
                <a:latin typeface="Courier"/>
              </a:rPr>
              <a:t>$</a:t>
            </a:r>
            <a:r>
              <a:rPr>
                <a:solidFill>
                  <a:srgbClr val="ABB2BF"/>
                </a:solidFill>
                <a:latin typeface="Courier"/>
              </a:rPr>
              <a:t>age)</a:t>
            </a:r>
          </a:p>
          <a:p>
            <a:pPr lvl="0" indent="0">
              <a:buNone/>
            </a:pPr>
            <a:r>
              <a:rPr>
                <a:latin typeface="Courier"/>
              </a:rPr>
              <a:t>   Min. 1st Qu.  Median    Mean 3rd Qu.    Max. 
     18      18      18      18      18      18 </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filter()</a:t>
            </a:r>
          </a:p>
        </p:txBody>
      </p:sp>
      <p:sp>
        <p:nvSpPr>
          <p:cNvPr id="3" name="Content Placeholder 2"/>
          <p:cNvSpPr>
            <a:spLocks noGrp="1"/>
          </p:cNvSpPr>
          <p:nvPr>
            <p:ph idx="1"/>
          </p:nvPr>
        </p:nvSpPr>
        <p:spPr/>
        <p:txBody>
          <a:bodyPr/>
          <a:lstStyle/>
          <a:p>
            <a:pPr lvl="0" indent="0" marL="0">
              <a:buNone/>
            </a:pPr>
            <a:r>
              <a:rPr/>
              <a:t>Now let’s try a few things:</a:t>
            </a:r>
          </a:p>
          <a:p>
            <a:pPr lvl="0" indent="0" marL="0">
              <a:buNone/>
            </a:pPr>
            <a:r>
              <a:rPr b="1"/>
              <a:t>3. Create a data set with individuals with some college or above (</a:t>
            </a:r>
            <a:r>
              <a:rPr b="1">
                <a:latin typeface="Courier"/>
              </a:rPr>
              <a:t>%in%</a:t>
            </a:r>
            <a:r>
              <a:rPr b="1"/>
              <a:t>).</a:t>
            </a:r>
          </a:p>
          <a:p>
            <a:pPr lvl="0" indent="0">
              <a:buNone/>
            </a:pPr>
            <a:r>
              <a:rPr>
                <a:solidFill>
                  <a:srgbClr val="ABB2BF"/>
                </a:solidFill>
                <a:latin typeface="Courier"/>
              </a:rPr>
              <a:t>bfi2 </a:t>
            </a:r>
            <a:r>
              <a:rPr>
                <a:solidFill>
                  <a:srgbClr val="27AE60"/>
                </a:solidFill>
                <a:latin typeface="Courier"/>
              </a:rPr>
              <a:t>&lt;-</a:t>
            </a:r>
            <a:r>
              <a:rPr>
                <a:solidFill>
                  <a:srgbClr val="ABB2BF"/>
                </a:solidFill>
                <a:latin typeface="Courier"/>
              </a:rPr>
              <a:t> bfi </a:t>
            </a:r>
            <a:r>
              <a:rPr>
                <a:solidFill>
                  <a:srgbClr val="56B6C2"/>
                </a:solidFill>
                <a:latin typeface="Courier"/>
              </a:rPr>
              <a:t>%&gt;%</a:t>
            </a:r>
            <a:br/>
            <a:r>
              <a:rPr>
                <a:solidFill>
                  <a:srgbClr val="ABB2BF"/>
                </a:solidFill>
                <a:latin typeface="Courier"/>
              </a:rPr>
              <a:t>  </a:t>
            </a:r>
            <a:r>
              <a:rPr>
                <a:solidFill>
                  <a:srgbClr val="61AFEF"/>
                </a:solidFill>
                <a:latin typeface="Courier"/>
              </a:rPr>
              <a:t>filter</a:t>
            </a:r>
            <a:r>
              <a:rPr>
                <a:solidFill>
                  <a:srgbClr val="ABB2BF"/>
                </a:solidFill>
                <a:latin typeface="Courier"/>
              </a:rPr>
              <a:t>(education </a:t>
            </a:r>
            <a:r>
              <a:rPr>
                <a:solidFill>
                  <a:srgbClr val="56B6C2"/>
                </a:solidFill>
                <a:latin typeface="Courier"/>
              </a:rPr>
              <a:t>%in%</a:t>
            </a:r>
            <a:r>
              <a:rPr>
                <a:solidFill>
                  <a:srgbClr val="ABB2BF"/>
                </a:solidFill>
                <a:latin typeface="Courier"/>
              </a:rPr>
              <a:t> </a:t>
            </a:r>
            <a:r>
              <a:rPr>
                <a:solidFill>
                  <a:srgbClr val="61AFEF"/>
                </a:solidFill>
                <a:latin typeface="Courier"/>
              </a:rPr>
              <a:t>c</a:t>
            </a:r>
            <a:r>
              <a:rPr>
                <a:solidFill>
                  <a:srgbClr val="ABB2BF"/>
                </a:solidFill>
                <a:latin typeface="Courier"/>
              </a:rPr>
              <a:t>(</a:t>
            </a:r>
            <a:r>
              <a:rPr>
                <a:solidFill>
                  <a:srgbClr val="98C379"/>
                </a:solidFill>
                <a:latin typeface="Courier"/>
              </a:rPr>
              <a:t>"Some College"</a:t>
            </a:r>
            <a:r>
              <a:rPr>
                <a:solidFill>
                  <a:srgbClr val="ABB2BF"/>
                </a:solidFill>
                <a:latin typeface="Courier"/>
              </a:rPr>
              <a:t>, </a:t>
            </a:r>
            <a:r>
              <a:rPr>
                <a:solidFill>
                  <a:srgbClr val="98C379"/>
                </a:solidFill>
                <a:latin typeface="Courier"/>
              </a:rPr>
              <a:t>"College"</a:t>
            </a:r>
            <a:r>
              <a:rPr>
                <a:solidFill>
                  <a:srgbClr val="ABB2BF"/>
                </a:solidFill>
                <a:latin typeface="Courier"/>
              </a:rPr>
              <a:t>, </a:t>
            </a:r>
            <a:r>
              <a:rPr>
                <a:solidFill>
                  <a:srgbClr val="98C379"/>
                </a:solidFill>
                <a:latin typeface="Courier"/>
              </a:rPr>
              <a:t>"Higher Degree"</a:t>
            </a:r>
            <a:r>
              <a:rPr>
                <a:solidFill>
                  <a:srgbClr val="ABB2BF"/>
                </a:solidFill>
                <a:latin typeface="Courier"/>
              </a:rPr>
              <a:t>))</a:t>
            </a:r>
            <a:br/>
            <a:r>
              <a:rPr>
                <a:solidFill>
                  <a:srgbClr val="61AFEF"/>
                </a:solidFill>
                <a:latin typeface="Courier"/>
              </a:rPr>
              <a:t>unique</a:t>
            </a:r>
            <a:r>
              <a:rPr>
                <a:solidFill>
                  <a:srgbClr val="ABB2BF"/>
                </a:solidFill>
                <a:latin typeface="Courier"/>
              </a:rPr>
              <a:t>(bfi2</a:t>
            </a:r>
            <a:r>
              <a:rPr>
                <a:solidFill>
                  <a:srgbClr val="56B6C2"/>
                </a:solidFill>
                <a:latin typeface="Courier"/>
              </a:rPr>
              <a:t>$</a:t>
            </a:r>
            <a:r>
              <a:rPr>
                <a:solidFill>
                  <a:srgbClr val="ABB2BF"/>
                </a:solidFill>
                <a:latin typeface="Courier"/>
              </a:rPr>
              <a:t>education)</a:t>
            </a:r>
          </a:p>
          <a:p>
            <a:pPr lvl="0" indent="0">
              <a:buNone/>
            </a:pPr>
            <a:r>
              <a:rPr>
                <a:latin typeface="Courier"/>
              </a:rPr>
              <a:t>[1] "Some College"  "Higher Degree" "College"      </a:t>
            </a:r>
          </a:p>
          <a:p>
            <a:pPr lvl="0" indent="0" marL="0">
              <a:buNone/>
            </a:pPr>
            <a:r>
              <a:rPr>
                <a:latin typeface="Courier"/>
              </a:rPr>
              <a:t>%in%</a:t>
            </a:r>
            <a:r>
              <a:rPr/>
              <a:t> is great. It compares a column to a vector rather than just a single value, you can compare it to several</a:t>
            </a:r>
          </a:p>
          <a:p>
            <a:pPr lvl="0" indent="0">
              <a:buNone/>
            </a:pPr>
            <a:r>
              <a:rPr>
                <a:solidFill>
                  <a:srgbClr val="ABB2BF"/>
                </a:solidFill>
                <a:latin typeface="Courier"/>
              </a:rPr>
              <a:t>bfi2 </a:t>
            </a:r>
            <a:r>
              <a:rPr>
                <a:solidFill>
                  <a:srgbClr val="27AE60"/>
                </a:solidFill>
                <a:latin typeface="Courier"/>
              </a:rPr>
              <a:t>&lt;-</a:t>
            </a:r>
            <a:r>
              <a:rPr>
                <a:solidFill>
                  <a:srgbClr val="ABB2BF"/>
                </a:solidFill>
                <a:latin typeface="Courier"/>
              </a:rPr>
              <a:t> bfi </a:t>
            </a:r>
            <a:r>
              <a:rPr>
                <a:solidFill>
                  <a:srgbClr val="56B6C2"/>
                </a:solidFill>
                <a:latin typeface="Courier"/>
              </a:rPr>
              <a:t>%&gt;%</a:t>
            </a:r>
            <a:br/>
            <a:r>
              <a:rPr>
                <a:solidFill>
                  <a:srgbClr val="ABB2BF"/>
                </a:solidFill>
                <a:latin typeface="Courier"/>
              </a:rPr>
              <a:t>  </a:t>
            </a:r>
            <a:r>
              <a:rPr>
                <a:solidFill>
                  <a:srgbClr val="61AFEF"/>
                </a:solidFill>
                <a:latin typeface="Courier"/>
              </a:rPr>
              <a:t>filter</a:t>
            </a:r>
            <a:r>
              <a:rPr>
                <a:solidFill>
                  <a:srgbClr val="ABB2BF"/>
                </a:solidFill>
                <a:latin typeface="Courier"/>
              </a:rPr>
              <a:t>(age </a:t>
            </a:r>
            <a:r>
              <a:rPr>
                <a:solidFill>
                  <a:srgbClr val="56B6C2"/>
                </a:solidFill>
                <a:latin typeface="Courier"/>
              </a:rPr>
              <a:t>%in%</a:t>
            </a:r>
            <a:r>
              <a:rPr>
                <a:solidFill>
                  <a:srgbClr val="ABB2BF"/>
                </a:solidFill>
                <a:latin typeface="Courier"/>
              </a:rPr>
              <a:t> </a:t>
            </a:r>
            <a:r>
              <a:rPr>
                <a:solidFill>
                  <a:srgbClr val="D19A66"/>
                </a:solidFill>
                <a:latin typeface="Courier"/>
              </a:rPr>
              <a:t>12</a:t>
            </a:r>
            <a:r>
              <a:rPr>
                <a:solidFill>
                  <a:srgbClr val="56B6C2"/>
                </a:solidFill>
                <a:latin typeface="Courier"/>
              </a:rPr>
              <a:t>:</a:t>
            </a:r>
            <a:r>
              <a:rPr>
                <a:solidFill>
                  <a:srgbClr val="D19A66"/>
                </a:solidFill>
                <a:latin typeface="Courier"/>
              </a:rPr>
              <a:t>18</a:t>
            </a:r>
            <a:r>
              <a:rPr>
                <a:solidFill>
                  <a:srgbClr val="ABB2BF"/>
                </a:solidFill>
                <a:latin typeface="Courier"/>
              </a:rPr>
              <a:t>)</a:t>
            </a:r>
            <a:br/>
            <a:r>
              <a:rPr>
                <a:solidFill>
                  <a:srgbClr val="61AFEF"/>
                </a:solidFill>
                <a:latin typeface="Courier"/>
              </a:rPr>
              <a:t>summary</a:t>
            </a:r>
            <a:r>
              <a:rPr>
                <a:solidFill>
                  <a:srgbClr val="ABB2BF"/>
                </a:solidFill>
                <a:latin typeface="Courier"/>
              </a:rPr>
              <a:t>(bfi2</a:t>
            </a:r>
            <a:r>
              <a:rPr>
                <a:solidFill>
                  <a:srgbClr val="56B6C2"/>
                </a:solidFill>
                <a:latin typeface="Courier"/>
              </a:rPr>
              <a:t>$</a:t>
            </a:r>
            <a:r>
              <a:rPr>
                <a:solidFill>
                  <a:srgbClr val="ABB2BF"/>
                </a:solidFill>
                <a:latin typeface="Courier"/>
              </a:rPr>
              <a:t>age)</a:t>
            </a:r>
          </a:p>
          <a:p>
            <a:pPr lvl="0" indent="0">
              <a:buNone/>
            </a:pPr>
            <a:r>
              <a:rPr>
                <a:latin typeface="Courier"/>
              </a:rPr>
              <a:t>   Min. 1st Qu.  Median    Mean 3rd Qu.    Max. 
   12.0    16.0    17.0    16.4    18.0    18.0 </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3. </a:t>
            </a:r>
            <a:r>
              <a:rPr>
                <a:latin typeface="Courier"/>
              </a:rPr>
              <a:t>select()</a:t>
            </a:r>
          </a:p>
        </p:txBody>
      </p:sp>
      <p:sp>
        <p:nvSpPr>
          <p:cNvPr id="3" name="Content Placeholder 2"/>
          <p:cNvSpPr>
            <a:spLocks noGrp="1"/>
          </p:cNvSpPr>
          <p:nvPr>
            <p:ph idx="1"/>
          </p:nvPr>
        </p:nvSpPr>
        <p:spPr/>
        <p:txBody>
          <a:bodyPr/>
          <a:lstStyle/>
          <a:p>
            <a:pPr lvl="0"/>
            <a:r>
              <a:rPr/>
              <a:t>If </a:t>
            </a:r>
            <a:r>
              <a:rPr>
                <a:latin typeface="Courier"/>
              </a:rPr>
              <a:t>filter()</a:t>
            </a:r>
            <a:r>
              <a:rPr/>
              <a:t> is for pulling certain observations (rows), then </a:t>
            </a:r>
            <a:r>
              <a:rPr>
                <a:latin typeface="Courier"/>
              </a:rPr>
              <a:t>select()</a:t>
            </a:r>
            <a:r>
              <a:rPr/>
              <a:t> is for pulling certain variables (columns).</a:t>
            </a:r>
          </a:p>
          <a:p>
            <a:pPr lvl="0"/>
            <a:r>
              <a:rPr/>
              <a:t>it’s good practice to remove these columns to stop your environment from becoming cluttered and eating up your RAM.</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3. </a:t>
            </a:r>
            <a:r>
              <a:rPr>
                <a:latin typeface="Courier"/>
              </a:rPr>
              <a:t>select()</a:t>
            </a:r>
          </a:p>
        </p:txBody>
      </p:sp>
      <p:sp>
        <p:nvSpPr>
          <p:cNvPr id="3" name="Content Placeholder 2"/>
          <p:cNvSpPr>
            <a:spLocks noGrp="1"/>
          </p:cNvSpPr>
          <p:nvPr>
            <p:ph idx="1"/>
          </p:nvPr>
        </p:nvSpPr>
        <p:spPr/>
        <p:txBody>
          <a:bodyPr/>
          <a:lstStyle/>
          <a:p>
            <a:pPr lvl="0"/>
            <a:r>
              <a:rPr/>
              <a:t>In our </a:t>
            </a:r>
            <a:r>
              <a:rPr>
                <a:latin typeface="Courier"/>
              </a:rPr>
              <a:t>bfi</a:t>
            </a:r>
            <a:r>
              <a:rPr/>
              <a:t> data, most of these have been pre-removed, so instead, we’ll imagine we don’t want to use any indicators of Agreeableness (A1-A5) and that we aren’t interested in gender.</a:t>
            </a:r>
          </a:p>
          <a:p>
            <a:pPr lvl="0"/>
            <a:r>
              <a:rPr/>
              <a:t>With </a:t>
            </a:r>
            <a:r>
              <a:rPr>
                <a:latin typeface="Courier"/>
              </a:rPr>
              <a:t>select()</a:t>
            </a:r>
            <a:r>
              <a:rPr/>
              <a:t>, there are few ways choose variables. We can bare quote name the ones we want to keep, bare quote names we want to remove, or use any of a number of </a:t>
            </a:r>
            <a:r>
              <a:rPr>
                <a:latin typeface="Courier"/>
              </a:rPr>
              <a:t>select()</a:t>
            </a:r>
            <a:r>
              <a:rPr/>
              <a:t> helper functions.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3. </a:t>
            </a:r>
            <a:r>
              <a:rPr>
                <a:latin typeface="Courier"/>
              </a:rPr>
              <a:t>select()</a:t>
            </a:r>
            <a:r>
              <a:rPr/>
              <a:t>:</a:t>
            </a:r>
          </a:p>
        </p:txBody>
      </p:sp>
      <p:sp>
        <p:nvSpPr>
          <p:cNvPr id="3" name="Content Placeholder 2"/>
          <p:cNvSpPr>
            <a:spLocks noGrp="1"/>
          </p:cNvSpPr>
          <p:nvPr>
            <p:ph idx="1"/>
          </p:nvPr>
        </p:nvSpPr>
        <p:spPr/>
        <p:txBody>
          <a:bodyPr/>
          <a:lstStyle/>
          <a:p>
            <a:pPr lvl="0" indent="0" marL="0">
              <a:spcBef>
                <a:spcPts val="3000"/>
              </a:spcBef>
              <a:buNone/>
            </a:pPr>
            <a:r>
              <a:rPr b="1"/>
              <a:t>A. Bare quote columns we want to keep:</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(C1, C2, C3, C4, C5)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5
     C1    C2    C3    C4    C5
  &lt;int&gt; &lt;int&gt; &lt;int&gt; &lt;int&gt; &lt;int&gt;
1     2     3     3     4     4
2     5     4     4     3     4
3     4     5     4     2     5
4     4     4     3     5     5
5     4     4     5     3     2
6     6     6     6     1     3
# … with 2,794 more rows</a:t>
            </a:r>
          </a:p>
        </p:txBody>
      </p:sp>
      <p:sp>
        <p:nvSpPr>
          <p:cNvPr id="4" name="Content Placeholder 3"/>
          <p:cNvSpPr>
            <a:spLocks noGrp="1"/>
          </p:cNvSpPr>
          <p:nvPr>
            <p:ph idx="2" sz="half"/>
          </p:nvPr>
        </p:nvSpPr>
        <p:spPr/>
        <p:txBody>
          <a:bodyPr/>
          <a:lstStyle/>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(C1</a:t>
            </a:r>
            <a:r>
              <a:rPr>
                <a:solidFill>
                  <a:srgbClr val="56B6C2"/>
                </a:solidFill>
                <a:latin typeface="Courier"/>
              </a:rPr>
              <a:t>:</a:t>
            </a:r>
            <a:r>
              <a:rPr>
                <a:solidFill>
                  <a:srgbClr val="ABB2BF"/>
                </a:solidFill>
                <a:latin typeface="Courier"/>
              </a:rPr>
              <a:t>C5)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5
     C1    C2    C3    C4    C5
  &lt;int&gt; &lt;int&gt; &lt;int&gt; &lt;int&gt; &lt;int&gt;
1     2     3     3     4     4
2     5     4     4     3     4
3     4     5     4     2     5
4     4     4     3     5     5
5     4     4     5     3     2
6     6     6     6     1     3
# … with 2,794 more rows</a:t>
            </a:r>
          </a:p>
        </p:txBody>
      </p:sp>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3. </a:t>
            </a:r>
            <a:r>
              <a:rPr>
                <a:latin typeface="Courier"/>
              </a:rPr>
              <a:t>select()</a:t>
            </a:r>
            <a:r>
              <a:rPr/>
              <a:t>:</a:t>
            </a:r>
          </a:p>
        </p:txBody>
      </p:sp>
      <p:sp>
        <p:nvSpPr>
          <p:cNvPr id="3" name="Content Placeholder 2"/>
          <p:cNvSpPr>
            <a:spLocks noGrp="1"/>
          </p:cNvSpPr>
          <p:nvPr>
            <p:ph idx="1"/>
          </p:nvPr>
        </p:nvSpPr>
        <p:spPr/>
        <p:txBody>
          <a:bodyPr/>
          <a:lstStyle/>
          <a:p>
            <a:pPr lvl="0" indent="0" marL="0">
              <a:spcBef>
                <a:spcPts val="3000"/>
              </a:spcBef>
              <a:buNone/>
            </a:pPr>
            <a:r>
              <a:rPr b="1"/>
              <a:t>B. Bare quote columns we don’t want to keep:</a:t>
            </a:r>
          </a:p>
          <a:p>
            <a:pPr lvl="0" indent="0">
              <a:buNone/>
            </a:pPr>
            <a:r>
              <a:rPr>
                <a:solidFill>
                  <a:srgbClr val="ABB2BF"/>
                </a:solidFill>
                <a:latin typeface="Courier"/>
              </a:rPr>
              <a:t>bfi </a:t>
            </a:r>
            <a:r>
              <a:rPr>
                <a:solidFill>
                  <a:srgbClr val="56B6C2"/>
                </a:solidFill>
                <a:latin typeface="Courier"/>
              </a:rPr>
              <a:t>%&gt;%</a:t>
            </a:r>
            <a:r>
              <a:rPr>
                <a:solidFill>
                  <a:srgbClr val="ABB2BF"/>
                </a:solidFill>
                <a:latin typeface="Courier"/>
              </a:rPr>
              <a:t> </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56B6C2"/>
                </a:solidFill>
                <a:latin typeface="Courier"/>
              </a:rPr>
              <a:t>-</a:t>
            </a:r>
            <a:r>
              <a:rPr>
                <a:solidFill>
                  <a:srgbClr val="ABB2BF"/>
                </a:solidFill>
                <a:latin typeface="Courier"/>
              </a:rPr>
              <a:t>(A1</a:t>
            </a:r>
            <a:r>
              <a:rPr>
                <a:solidFill>
                  <a:srgbClr val="56B6C2"/>
                </a:solidFill>
                <a:latin typeface="Courier"/>
              </a:rPr>
              <a:t>:</a:t>
            </a:r>
            <a:r>
              <a:rPr>
                <a:solidFill>
                  <a:srgbClr val="ABB2BF"/>
                </a:solidFill>
                <a:latin typeface="Courier"/>
              </a:rPr>
              <a:t>A5), </a:t>
            </a:r>
            <a:r>
              <a:rPr>
                <a:solidFill>
                  <a:srgbClr val="56B6C2"/>
                </a:solidFill>
                <a:latin typeface="Courier"/>
              </a:rPr>
              <a:t>-</a:t>
            </a:r>
            <a:r>
              <a:rPr>
                <a:solidFill>
                  <a:srgbClr val="ABB2BF"/>
                </a:solidFill>
                <a:latin typeface="Courier"/>
              </a:rPr>
              <a:t>gender) </a:t>
            </a:r>
            <a:r>
              <a:rPr>
                <a:solidFill>
                  <a:srgbClr val="56B6C2"/>
                </a:solidFill>
                <a:latin typeface="Courier"/>
              </a:rPr>
              <a:t>%&gt;%</a:t>
            </a:r>
            <a:r>
              <a:rPr>
                <a:solidFill>
                  <a:srgbClr val="ABB2BF"/>
                </a:solidFill>
                <a:latin typeface="Courier"/>
              </a:rPr>
              <a:t> </a:t>
            </a:r>
            <a:r>
              <a:rPr i="1">
                <a:solidFill>
                  <a:srgbClr val="5C6370"/>
                </a:solidFill>
                <a:latin typeface="Courier"/>
              </a:rPr>
              <a:t># Note the `()` around the columns</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22
     C1    C2    C3    C4    C5    E1    E2    E3    E4    E5    N1    N2    N3
  &lt;int&gt; &lt;int&gt; &lt;int&gt; &lt;int&gt; &lt;int&gt; &lt;int&gt; &lt;int&gt; &lt;int&gt; &lt;int&gt; &lt;int&gt; &lt;int&gt; &lt;int&gt; &lt;int&gt;
1     2     3     3     4     4     3     3     3     4     4     3     4     2
2     5     4     4     3     4     1     1     6     4     3     3     3     3
3     4     5     4     2     5     2     4     4     4     5     4     5     4
4     4     4     3     5     5     5     3     4     4     4     2     5     2
5     4     4     5     3     2     2     2     5     4     5     2     3     4
6     6     6     6     1     3     2     1     6     5     6     3     5     2
# … with 2,794 more rows, and 9 more variables: N4 &lt;int&gt;, N5 &lt;int&gt;, O1 &lt;int&gt;,
#   O2 &lt;int&gt;, O3 &lt;int&gt;, O4 &lt;int&gt;, O5 &lt;int&gt;, education &lt;chr&gt;, age &lt;int&gt;</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Assignments</a:t>
            </a:r>
          </a:p>
        </p:txBody>
      </p:sp>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4114800"/>
                <a:gridCol w="4114800"/>
              </a:tblGrid>
              <a:tr h="0">
                <a:tc>
                  <a:txBody>
                    <a:bodyPr/>
                    <a:lstStyle/>
                    <a:p>
                      <a:pPr lvl="0" indent="0" marL="0">
                        <a:buNone/>
                      </a:pPr>
                      <a:r>
                        <a:rPr/>
                        <a:t>Assignment Weights</a:t>
                      </a:r>
                    </a:p>
                  </a:txBody>
                  <a:tcPr/>
                </a:tc>
                <a:tc>
                  <a:txBody>
                    <a:bodyPr/>
                    <a:lstStyle/>
                    <a:p>
                      <a:pPr lvl="0" indent="0" marL="0">
                        <a:buNone/>
                      </a:pPr>
                      <a:r>
                        <a:rPr/>
                        <a:t>Percent</a:t>
                      </a:r>
                    </a:p>
                  </a:txBody>
                  <a:tcPr/>
                </a:tc>
              </a:tr>
              <a:tr h="0">
                <a:tc>
                  <a:txBody>
                    <a:bodyPr/>
                    <a:lstStyle/>
                    <a:p>
                      <a:pPr lvl="0" indent="0" marL="0">
                        <a:buNone/>
                      </a:pPr>
                      <a:r>
                        <a:rPr/>
                        <a:t>Class Participation</a:t>
                      </a:r>
                    </a:p>
                  </a:txBody>
                </a:tc>
                <a:tc>
                  <a:txBody>
                    <a:bodyPr/>
                    <a:lstStyle/>
                    <a:p>
                      <a:pPr lvl="0" indent="0" marL="0">
                        <a:buNone/>
                      </a:pPr>
                      <a:r>
                        <a:rPr/>
                        <a:t>20%</a:t>
                      </a:r>
                    </a:p>
                  </a:txBody>
                </a:tc>
              </a:tr>
              <a:tr h="0">
                <a:tc>
                  <a:txBody>
                    <a:bodyPr/>
                    <a:lstStyle/>
                    <a:p>
                      <a:pPr lvl="0" indent="0" marL="0">
                        <a:buNone/>
                      </a:pPr>
                      <a:r>
                        <a:rPr/>
                        <a:t>Response Papers + Visualizations</a:t>
                      </a:r>
                    </a:p>
                  </a:txBody>
                </a:tc>
                <a:tc>
                  <a:txBody>
                    <a:bodyPr/>
                    <a:lstStyle/>
                    <a:p>
                      <a:pPr lvl="0" indent="0" marL="0">
                        <a:buNone/>
                      </a:pPr>
                      <a:r>
                        <a:rPr/>
                        <a:t>20%</a:t>
                      </a:r>
                    </a:p>
                  </a:txBody>
                </a:tc>
              </a:tr>
              <a:tr h="0">
                <a:tc>
                  <a:txBody>
                    <a:bodyPr/>
                    <a:lstStyle/>
                    <a:p>
                      <a:pPr lvl="0" indent="0" marL="0">
                        <a:buNone/>
                      </a:pPr>
                      <a:r>
                        <a:rPr/>
                        <a:t>Final Project Proposal</a:t>
                      </a:r>
                    </a:p>
                  </a:txBody>
                </a:tc>
                <a:tc>
                  <a:txBody>
                    <a:bodyPr/>
                    <a:lstStyle/>
                    <a:p>
                      <a:pPr lvl="0" indent="0" marL="0">
                        <a:buNone/>
                      </a:pPr>
                      <a:r>
                        <a:rPr/>
                        <a:t>10%</a:t>
                      </a:r>
                    </a:p>
                  </a:txBody>
                </a:tc>
              </a:tr>
              <a:tr h="0">
                <a:tc>
                  <a:txBody>
                    <a:bodyPr/>
                    <a:lstStyle/>
                    <a:p>
                      <a:pPr lvl="0" indent="0" marL="0">
                        <a:buNone/>
                      </a:pPr>
                      <a:r>
                        <a:rPr/>
                        <a:t>Class Presentation</a:t>
                      </a:r>
                    </a:p>
                  </a:txBody>
                </a:tc>
                <a:tc>
                  <a:txBody>
                    <a:bodyPr/>
                    <a:lstStyle/>
                    <a:p>
                      <a:pPr lvl="0" indent="0" marL="0">
                        <a:buNone/>
                      </a:pPr>
                      <a:r>
                        <a:rPr/>
                        <a:t>20%</a:t>
                      </a:r>
                    </a:p>
                  </a:txBody>
                </a:tc>
              </a:tr>
              <a:tr h="0">
                <a:tc>
                  <a:txBody>
                    <a:bodyPr/>
                    <a:lstStyle/>
                    <a:p>
                      <a:pPr lvl="0" indent="0" marL="0">
                        <a:buNone/>
                      </a:pPr>
                      <a:r>
                        <a:rPr/>
                        <a:t>Final Project</a:t>
                      </a:r>
                    </a:p>
                  </a:txBody>
                </a:tc>
                <a:tc>
                  <a:txBody>
                    <a:bodyPr/>
                    <a:lstStyle/>
                    <a:p>
                      <a:pPr lvl="0" indent="0" marL="0">
                        <a:buNone/>
                      </a:pPr>
                      <a:r>
                        <a:rPr/>
                        <a:t>30%</a:t>
                      </a:r>
                    </a:p>
                  </a:txBody>
                </a:tc>
              </a:tr>
              <a:tr h="0">
                <a:tc>
                  <a:txBody>
                    <a:bodyPr/>
                    <a:lstStyle/>
                    <a:p>
                      <a:pPr lvl="0" indent="0" marL="0">
                        <a:buNone/>
                      </a:pPr>
                      <a:r>
                        <a:rPr b="1"/>
                        <a:t>Total</a:t>
                      </a:r>
                    </a:p>
                  </a:txBody>
                </a:tc>
                <a:tc>
                  <a:txBody>
                    <a:bodyPr/>
                    <a:lstStyle/>
                    <a:p>
                      <a:pPr lvl="0" indent="0" marL="0">
                        <a:buNone/>
                      </a:pPr>
                      <a:r>
                        <a:rPr b="1"/>
                        <a:t>100%</a:t>
                      </a:r>
                    </a:p>
                  </a:txBody>
                </a:tc>
              </a:tr>
            </a:tbl>
          </a:graphicData>
        </a:graphic>
      </p:graphicFrame>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3. </a:t>
            </a:r>
            <a:r>
              <a:rPr>
                <a:latin typeface="Courier"/>
              </a:rPr>
              <a:t>select()</a:t>
            </a:r>
            <a:r>
              <a:rPr/>
              <a:t>:</a:t>
            </a:r>
          </a:p>
        </p:txBody>
      </p:sp>
      <p:sp>
        <p:nvSpPr>
          <p:cNvPr id="3" name="Content Placeholder 2"/>
          <p:cNvSpPr>
            <a:spLocks noGrp="1"/>
          </p:cNvSpPr>
          <p:nvPr>
            <p:ph idx="1"/>
          </p:nvPr>
        </p:nvSpPr>
        <p:spPr/>
        <p:txBody>
          <a:bodyPr/>
          <a:lstStyle/>
          <a:p>
            <a:pPr lvl="0" indent="0" marL="0">
              <a:spcBef>
                <a:spcPts val="3000"/>
              </a:spcBef>
              <a:buNone/>
            </a:pPr>
            <a:r>
              <a:rPr b="1"/>
              <a:t>C. Add or remove using </a:t>
            </a:r>
            <a:r>
              <a:rPr b="1">
                <a:latin typeface="Courier"/>
              </a:rPr>
              <a:t>select()</a:t>
            </a:r>
            <a:r>
              <a:rPr b="1"/>
              <a:t> helper functions.</a:t>
            </a:r>
          </a:p>
        </p:txBody>
      </p:sp>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latin typeface="Courier"/>
              </a:rPr>
              <a:t>starts_with()</a:t>
            </a:r>
            <a:br/>
          </a:p>
          <a:p>
            <a:pPr lvl="0"/>
            <a:r>
              <a:rPr>
                <a:latin typeface="Courier"/>
              </a:rPr>
              <a:t>ends_with()</a:t>
            </a:r>
          </a:p>
          <a:p>
            <a:pPr lvl="0"/>
            <a:r>
              <a:rPr>
                <a:latin typeface="Courier"/>
              </a:rPr>
              <a:t>contains()</a:t>
            </a:r>
          </a:p>
          <a:p>
            <a:pPr lvl="0"/>
            <a:r>
              <a:rPr>
                <a:latin typeface="Courier"/>
              </a:rPr>
              <a:t>matches()</a:t>
            </a:r>
          </a:p>
          <a:p>
            <a:pPr lvl="0"/>
            <a:r>
              <a:rPr>
                <a:latin typeface="Courier"/>
              </a:rPr>
              <a:t>num_range()</a:t>
            </a:r>
          </a:p>
          <a:p>
            <a:pPr lvl="0"/>
            <a:r>
              <a:rPr>
                <a:latin typeface="Courier"/>
              </a:rPr>
              <a:t>one_of()</a:t>
            </a:r>
          </a:p>
          <a:p>
            <a:pPr lvl="0"/>
            <a:r>
              <a:rPr>
                <a:latin typeface="Courier"/>
              </a:rPr>
              <a:t>all_of()</a:t>
            </a:r>
          </a:p>
        </p:txBody>
      </p:sp>
      <p:sp>
        <p:nvSpPr>
          <p:cNvPr id="4" name="Content Placeholder 3"/>
          <p:cNvSpPr>
            <a:spLocks noGrp="1"/>
          </p:cNvSpPr>
          <p:nvPr>
            <p:ph idx="2" sz="half"/>
          </p:nvPr>
        </p:nvSpPr>
        <p:spPr/>
        <p:txBody>
          <a:bodyPr/>
          <a:lstStyle/>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61AFEF"/>
                </a:solidFill>
                <a:latin typeface="Courier"/>
              </a:rPr>
              <a:t>starts_with</a:t>
            </a:r>
            <a:r>
              <a:rPr>
                <a:solidFill>
                  <a:srgbClr val="ABB2BF"/>
                </a:solidFill>
                <a:latin typeface="Courier"/>
              </a:rPr>
              <a:t>(</a:t>
            </a:r>
            <a:r>
              <a:rPr>
                <a:solidFill>
                  <a:srgbClr val="98C379"/>
                </a:solidFill>
                <a:latin typeface="Courier"/>
              </a:rPr>
              <a:t>"C"</a:t>
            </a:r>
            <a:r>
              <a:rPr>
                <a:solidFill>
                  <a:srgbClr val="ABB2BF"/>
                </a:solidFill>
                <a:latin typeface="Courier"/>
              </a:rPr>
              <a:t>))</a:t>
            </a:r>
          </a:p>
          <a:p>
            <a:pPr lvl="0" indent="0">
              <a:buNone/>
            </a:pPr>
            <a:r>
              <a:rPr>
                <a:latin typeface="Courier"/>
              </a:rPr>
              <a:t># A tibble: 2,800 × 5
      C1    C2    C3    C4    C5
   &lt;int&gt; &lt;int&gt; &lt;int&gt; &lt;int&gt; &lt;int&gt;
 1     2     3     3     4     4
 2     5     4     4     3     4
 3     4     5     4     2     5
 4     4     4     3     5     5
 5     4     4     5     3     2
 6     6     6     6     1     3
 7     5     4     4     2     3
 8     3     2     4     2     4
 9     6     6     3     4     5
10     6     5     6     2     1
# … with 2,790 more rows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4. </a:t>
            </a:r>
            <a:r>
              <a:rPr>
                <a:latin typeface="Courier"/>
              </a:rPr>
              <a:t>arrange()</a:t>
            </a:r>
          </a:p>
        </p:txBody>
      </p:sp>
      <p:sp>
        <p:nvSpPr>
          <p:cNvPr id="3" name="Content Placeholder 2"/>
          <p:cNvSpPr>
            <a:spLocks noGrp="1"/>
          </p:cNvSpPr>
          <p:nvPr>
            <p:ph idx="1"/>
          </p:nvPr>
        </p:nvSpPr>
        <p:spPr/>
        <p:txBody>
          <a:bodyPr/>
          <a:lstStyle/>
          <a:p>
            <a:pPr lvl="0"/>
            <a:r>
              <a:rPr/>
              <a:t>Sometimes, either in order to get a better sense of our data or in order to well, order our data, we want to sort it</a:t>
            </a:r>
          </a:p>
          <a:p>
            <a:pPr lvl="0"/>
            <a:r>
              <a:rPr/>
              <a:t>Although there is a base </a:t>
            </a:r>
            <a:r>
              <a:rPr>
                <a:latin typeface="Courier"/>
              </a:rPr>
              <a:t>R</a:t>
            </a:r>
            <a:r>
              <a:rPr/>
              <a:t> </a:t>
            </a:r>
            <a:r>
              <a:rPr>
                <a:latin typeface="Courier"/>
              </a:rPr>
              <a:t>sort()</a:t>
            </a:r>
            <a:r>
              <a:rPr/>
              <a:t> function, the </a:t>
            </a:r>
            <a:r>
              <a:rPr>
                <a:latin typeface="Courier"/>
              </a:rPr>
              <a:t>arrange()</a:t>
            </a:r>
            <a:r>
              <a:rPr/>
              <a:t> function is </a:t>
            </a:r>
            <a:r>
              <a:rPr>
                <a:latin typeface="Courier"/>
              </a:rPr>
              <a:t>tidyverse</a:t>
            </a:r>
            <a:r>
              <a:rPr/>
              <a:t> version that plays nicely with other </a:t>
            </a:r>
            <a:r>
              <a:rPr>
                <a:latin typeface="Courier"/>
              </a:rPr>
              <a:t>tidyverse functions</a:t>
            </a:r>
            <a:r>
              <a:rPr/>
              <a:t>.</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4. </a:t>
            </a:r>
            <a:r>
              <a:rPr>
                <a:latin typeface="Courier"/>
              </a:rPr>
              <a:t>arrange()</a:t>
            </a:r>
          </a:p>
        </p:txBody>
      </p:sp>
      <p:sp>
        <p:nvSpPr>
          <p:cNvPr id="3" name="Content Placeholder 2"/>
          <p:cNvSpPr>
            <a:spLocks noGrp="1"/>
          </p:cNvSpPr>
          <p:nvPr>
            <p:ph idx="1"/>
          </p:nvPr>
        </p:nvSpPr>
        <p:spPr/>
        <p:txBody>
          <a:bodyPr/>
          <a:lstStyle/>
          <a:p>
            <a:pPr lvl="0" indent="0" marL="0">
              <a:buNone/>
            </a:pPr>
            <a:r>
              <a:rPr/>
              <a:t>So in our previous examples, we could also </a:t>
            </a:r>
            <a:r>
              <a:rPr>
                <a:latin typeface="Courier"/>
              </a:rPr>
              <a:t>arrange()</a:t>
            </a:r>
            <a:r>
              <a:rPr/>
              <a:t> our data by age or education, rather than simply filtering. (Or as we’ll see later, we can do both!)</a:t>
            </a:r>
          </a:p>
          <a:p>
            <a:pPr lvl="0" indent="0">
              <a:buNone/>
            </a:pPr>
            <a:r>
              <a:rPr i="1">
                <a:solidFill>
                  <a:srgbClr val="5C6370"/>
                </a:solidFill>
                <a:latin typeface="Courier"/>
              </a:rPr>
              <a:t># sort by age</a:t>
            </a:r>
            <a:br/>
            <a:r>
              <a:rPr>
                <a:solidFill>
                  <a:srgbClr val="ABB2BF"/>
                </a:solidFill>
                <a:latin typeface="Courier"/>
              </a:rPr>
              <a:t>bfi </a:t>
            </a:r>
            <a:r>
              <a:rPr>
                <a:solidFill>
                  <a:srgbClr val="56B6C2"/>
                </a:solidFill>
                <a:latin typeface="Courier"/>
              </a:rPr>
              <a:t>%&gt;%</a:t>
            </a:r>
            <a:r>
              <a:rPr>
                <a:solidFill>
                  <a:srgbClr val="ABB2BF"/>
                </a:solidFill>
                <a:latin typeface="Courier"/>
              </a:rPr>
              <a:t> </a:t>
            </a:r>
            <a:br/>
            <a:r>
              <a:rPr>
                <a:solidFill>
                  <a:srgbClr val="ABB2BF"/>
                </a:solidFill>
                <a:latin typeface="Courier"/>
              </a:rPr>
              <a:t>  </a:t>
            </a:r>
            <a:r>
              <a:rPr>
                <a:solidFill>
                  <a:srgbClr val="61AFEF"/>
                </a:solidFill>
                <a:latin typeface="Courier"/>
              </a:rPr>
              <a:t>select</a:t>
            </a:r>
            <a:r>
              <a:rPr>
                <a:solidFill>
                  <a:srgbClr val="ABB2BF"/>
                </a:solidFill>
                <a:latin typeface="Courier"/>
              </a:rPr>
              <a:t>(gender</a:t>
            </a:r>
            <a:r>
              <a:rPr>
                <a:solidFill>
                  <a:srgbClr val="56B6C2"/>
                </a:solidFill>
                <a:latin typeface="Courier"/>
              </a:rPr>
              <a:t>:</a:t>
            </a:r>
            <a:r>
              <a:rPr>
                <a:solidFill>
                  <a:srgbClr val="ABB2BF"/>
                </a:solidFill>
                <a:latin typeface="Courier"/>
              </a:rPr>
              <a:t>age) </a:t>
            </a:r>
            <a:r>
              <a:rPr>
                <a:solidFill>
                  <a:srgbClr val="56B6C2"/>
                </a:solidFill>
                <a:latin typeface="Courier"/>
              </a:rPr>
              <a:t>%&gt;%</a:t>
            </a:r>
            <a:br/>
            <a:r>
              <a:rPr>
                <a:solidFill>
                  <a:srgbClr val="ABB2BF"/>
                </a:solidFill>
                <a:latin typeface="Courier"/>
              </a:rPr>
              <a:t>  </a:t>
            </a:r>
            <a:r>
              <a:rPr>
                <a:solidFill>
                  <a:srgbClr val="61AFEF"/>
                </a:solidFill>
                <a:latin typeface="Courier"/>
              </a:rPr>
              <a:t>arrange</a:t>
            </a:r>
            <a:r>
              <a:rPr>
                <a:solidFill>
                  <a:srgbClr val="ABB2BF"/>
                </a:solidFill>
                <a:latin typeface="Courier"/>
              </a:rPr>
              <a:t>(age) </a:t>
            </a:r>
            <a:r>
              <a:rPr>
                <a:solidFill>
                  <a:srgbClr val="56B6C2"/>
                </a:solidFill>
                <a:latin typeface="Courier"/>
              </a:rPr>
              <a:t>%&gt;%</a:t>
            </a:r>
            <a:r>
              <a:rPr>
                <a:solidFill>
                  <a:srgbClr val="ABB2BF"/>
                </a:solidFill>
                <a:latin typeface="Courier"/>
              </a:rPr>
              <a:t> </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3
  gender education       age
   &lt;int&gt; &lt;chr&gt;         &lt;int&gt;
1      1 Higher Degree     3
2      2 &lt;NA&gt;              9
3      2 Some College     11
4      2 &lt;NA&gt;             11
5      2 &lt;NA&gt;             11
6      2 &lt;NA&gt;             12
# … with 2,794 more rows</a:t>
            </a:r>
          </a:p>
          <a:p>
            <a:pPr lvl="0" indent="0">
              <a:buNone/>
            </a:pPr>
            <a:r>
              <a:rPr i="1">
                <a:solidFill>
                  <a:srgbClr val="5C6370"/>
                </a:solidFill>
                <a:latin typeface="Courier"/>
              </a:rPr>
              <a:t># sort by education</a:t>
            </a:r>
            <a:b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(gender</a:t>
            </a:r>
            <a:r>
              <a:rPr>
                <a:solidFill>
                  <a:srgbClr val="56B6C2"/>
                </a:solidFill>
                <a:latin typeface="Courier"/>
              </a:rPr>
              <a:t>:</a:t>
            </a:r>
            <a:r>
              <a:rPr>
                <a:solidFill>
                  <a:srgbClr val="ABB2BF"/>
                </a:solidFill>
                <a:latin typeface="Courier"/>
              </a:rPr>
              <a:t>age) </a:t>
            </a:r>
            <a:r>
              <a:rPr>
                <a:solidFill>
                  <a:srgbClr val="56B6C2"/>
                </a:solidFill>
                <a:latin typeface="Courier"/>
              </a:rPr>
              <a:t>%&gt;%</a:t>
            </a:r>
            <a:br/>
            <a:r>
              <a:rPr>
                <a:solidFill>
                  <a:srgbClr val="ABB2BF"/>
                </a:solidFill>
                <a:latin typeface="Courier"/>
              </a:rPr>
              <a:t>  </a:t>
            </a:r>
            <a:r>
              <a:rPr>
                <a:solidFill>
                  <a:srgbClr val="61AFEF"/>
                </a:solidFill>
                <a:latin typeface="Courier"/>
              </a:rPr>
              <a:t>arrange</a:t>
            </a:r>
            <a:r>
              <a:rPr>
                <a:solidFill>
                  <a:srgbClr val="ABB2BF"/>
                </a:solidFill>
                <a:latin typeface="Courier"/>
              </a:rPr>
              <a:t>(education)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3
  gender education   age
   &lt;int&gt; &lt;chr&gt;     &lt;int&gt;
1      1 Below HS     19
2      1 Below HS     21
3      1 Below HS     17
4      1 Below HS     18
5      1 Below HS     18
6      2 Below HS     18
# … with 2,794 more rows</a:t>
            </a:r>
          </a:p>
        </p:txBody>
      </p:sp>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4. </a:t>
            </a:r>
            <a:r>
              <a:rPr>
                <a:latin typeface="Courier"/>
              </a:rPr>
              <a:t>arrange()</a:t>
            </a:r>
          </a:p>
        </p:txBody>
      </p:sp>
      <p:sp>
        <p:nvSpPr>
          <p:cNvPr id="3" name="Content Placeholder 2"/>
          <p:cNvSpPr>
            <a:spLocks noGrp="1"/>
          </p:cNvSpPr>
          <p:nvPr>
            <p:ph idx="1"/>
          </p:nvPr>
        </p:nvSpPr>
        <p:spPr/>
        <p:txBody>
          <a:bodyPr/>
          <a:lstStyle/>
          <a:p>
            <a:pPr lvl="0" indent="0" marL="0">
              <a:buNone/>
            </a:pPr>
            <a:r>
              <a:rPr/>
              <a:t>We can also arrange by multiple columns, like if we wanted to sort by gender then education:</a:t>
            </a:r>
          </a:p>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(gender</a:t>
            </a:r>
            <a:r>
              <a:rPr>
                <a:solidFill>
                  <a:srgbClr val="56B6C2"/>
                </a:solidFill>
                <a:latin typeface="Courier"/>
              </a:rPr>
              <a:t>:</a:t>
            </a:r>
            <a:r>
              <a:rPr>
                <a:solidFill>
                  <a:srgbClr val="ABB2BF"/>
                </a:solidFill>
                <a:latin typeface="Courier"/>
              </a:rPr>
              <a:t>age) </a:t>
            </a:r>
            <a:r>
              <a:rPr>
                <a:solidFill>
                  <a:srgbClr val="56B6C2"/>
                </a:solidFill>
                <a:latin typeface="Courier"/>
              </a:rPr>
              <a:t>%&gt;%</a:t>
            </a:r>
            <a:br/>
            <a:r>
              <a:rPr>
                <a:solidFill>
                  <a:srgbClr val="ABB2BF"/>
                </a:solidFill>
                <a:latin typeface="Courier"/>
              </a:rPr>
              <a:t>  </a:t>
            </a:r>
            <a:r>
              <a:rPr>
                <a:solidFill>
                  <a:srgbClr val="61AFEF"/>
                </a:solidFill>
                <a:latin typeface="Courier"/>
              </a:rPr>
              <a:t>arrange</a:t>
            </a:r>
            <a:r>
              <a:rPr>
                <a:solidFill>
                  <a:srgbClr val="ABB2BF"/>
                </a:solidFill>
                <a:latin typeface="Courier"/>
              </a:rPr>
              <a:t>(gender, education) </a:t>
            </a:r>
            <a:r>
              <a:rPr>
                <a:solidFill>
                  <a:srgbClr val="56B6C2"/>
                </a:solidFill>
                <a:latin typeface="Courier"/>
              </a:rPr>
              <a:t>%&gt;%</a:t>
            </a:r>
            <a:r>
              <a:rPr>
                <a:solidFill>
                  <a:srgbClr val="ABB2BF"/>
                </a:solidFill>
                <a:latin typeface="Courier"/>
              </a:rPr>
              <a:t> </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3
  gender education   age
   &lt;int&gt; &lt;chr&gt;     &lt;int&gt;
1      1 Below HS     19
2      1 Below HS     21
3      1 Below HS     17
4      1 Below HS     18
5      1 Below HS     18
6      1 Below HS     32
# … with 2,794 more rows</a:t>
            </a:r>
          </a:p>
        </p:txBody>
      </p:sp>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Bringing it all together: Split-Apply-Combine</a:t>
            </a:r>
          </a:p>
        </p:txBody>
      </p:sp>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Bringing it all together: Split-Apply-Combine</a:t>
            </a:r>
          </a:p>
        </p:txBody>
      </p:sp>
      <p:sp>
        <p:nvSpPr>
          <p:cNvPr id="3" name="Content Placeholder 2"/>
          <p:cNvSpPr>
            <a:spLocks noGrp="1"/>
          </p:cNvSpPr>
          <p:nvPr>
            <p:ph idx="1"/>
          </p:nvPr>
        </p:nvSpPr>
        <p:spPr/>
        <p:txBody>
          <a:bodyPr/>
          <a:lstStyle/>
          <a:p>
            <a:pPr lvl="0"/>
            <a:r>
              <a:rPr/>
              <a:t>Much of the power of </a:t>
            </a:r>
            <a:r>
              <a:rPr>
                <a:latin typeface="Courier"/>
              </a:rPr>
              <a:t>dplyr</a:t>
            </a:r>
            <a:r>
              <a:rPr/>
              <a:t> functions lay in the split-apply-combine method</a:t>
            </a:r>
          </a:p>
          <a:p>
            <a:pPr lvl="0"/>
            <a:r>
              <a:rPr/>
              <a:t>A given set of of data are:</a:t>
            </a:r>
          </a:p>
          <a:p>
            <a:pPr lvl="1"/>
            <a:r>
              <a:rPr i="1"/>
              <a:t>split</a:t>
            </a:r>
            <a:r>
              <a:rPr/>
              <a:t> into smaller chunks</a:t>
            </a:r>
          </a:p>
          <a:p>
            <a:pPr lvl="1"/>
            <a:r>
              <a:rPr/>
              <a:t>then a function or series of functions are </a:t>
            </a:r>
            <a:r>
              <a:rPr i="1"/>
              <a:t>applied</a:t>
            </a:r>
            <a:r>
              <a:rPr/>
              <a:t> to each chunk</a:t>
            </a:r>
          </a:p>
          <a:p>
            <a:pPr lvl="1"/>
            <a:r>
              <a:rPr/>
              <a:t>and then the chunks are </a:t>
            </a:r>
            <a:r>
              <a:rPr i="1"/>
              <a:t>combined</a:t>
            </a:r>
            <a:r>
              <a:rPr/>
              <a:t> back together</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5. </a:t>
            </a:r>
            <a:r>
              <a:rPr>
                <a:latin typeface="Courier"/>
              </a:rPr>
              <a:t>group_by()</a:t>
            </a:r>
          </a:p>
        </p:txBody>
      </p:sp>
      <p:sp>
        <p:nvSpPr>
          <p:cNvPr id="3" name="Content Placeholder 2"/>
          <p:cNvSpPr>
            <a:spLocks noGrp="1"/>
          </p:cNvSpPr>
          <p:nvPr>
            <p:ph idx="1"/>
          </p:nvPr>
        </p:nvSpPr>
        <p:spPr/>
        <p:txBody>
          <a:bodyPr/>
          <a:lstStyle/>
          <a:p>
            <a:pPr lvl="0"/>
            <a:r>
              <a:rPr/>
              <a:t>The </a:t>
            </a:r>
            <a:r>
              <a:rPr>
                <a:latin typeface="Courier"/>
              </a:rPr>
              <a:t>group_by()</a:t>
            </a:r>
            <a:r>
              <a:rPr/>
              <a:t> function is the “split” of the method</a:t>
            </a:r>
          </a:p>
          <a:p>
            <a:pPr lvl="0"/>
            <a:r>
              <a:rPr/>
              <a:t>It basically implicitly breaks the data set into chunks by whatever bare quoted column(s)/variable(s) are supplied as arguments.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5. </a:t>
            </a:r>
            <a:r>
              <a:rPr>
                <a:latin typeface="Courier"/>
              </a:rPr>
              <a:t>group_by()</a:t>
            </a:r>
          </a:p>
        </p:txBody>
      </p:sp>
      <p:sp>
        <p:nvSpPr>
          <p:cNvPr id="3" name="Content Placeholder 2"/>
          <p:cNvSpPr>
            <a:spLocks noGrp="1"/>
          </p:cNvSpPr>
          <p:nvPr>
            <p:ph idx="1"/>
          </p:nvPr>
        </p:nvSpPr>
        <p:spPr/>
        <p:txBody>
          <a:bodyPr/>
          <a:lstStyle/>
          <a:p>
            <a:pPr lvl="0" indent="0" marL="0">
              <a:buNone/>
            </a:pPr>
            <a:r>
              <a:rPr/>
              <a:t>So imagine that we wanted to </a:t>
            </a:r>
            <a:r>
              <a:rPr>
                <a:latin typeface="Courier"/>
              </a:rPr>
              <a:t>group_by()</a:t>
            </a:r>
            <a:r>
              <a:rPr/>
              <a:t> education levels to get average ages at each level</a:t>
            </a:r>
          </a:p>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61AFEF"/>
                </a:solidFill>
                <a:latin typeface="Courier"/>
              </a:rPr>
              <a:t>starts_with</a:t>
            </a:r>
            <a:r>
              <a:rPr>
                <a:solidFill>
                  <a:srgbClr val="ABB2BF"/>
                </a:solidFill>
                <a:latin typeface="Courier"/>
              </a:rPr>
              <a:t>(</a:t>
            </a:r>
            <a:r>
              <a:rPr>
                <a:solidFill>
                  <a:srgbClr val="98C379"/>
                </a:solidFill>
                <a:latin typeface="Courier"/>
              </a:rPr>
              <a:t>"C"</a:t>
            </a:r>
            <a:r>
              <a:rPr>
                <a:solidFill>
                  <a:srgbClr val="ABB2BF"/>
                </a:solidFill>
                <a:latin typeface="Courier"/>
              </a:rPr>
              <a:t>), age, gender, education) </a:t>
            </a:r>
            <a:r>
              <a:rPr>
                <a:solidFill>
                  <a:srgbClr val="56B6C2"/>
                </a:solidFill>
                <a:latin typeface="Courier"/>
              </a:rPr>
              <a:t>%&gt;%</a:t>
            </a:r>
            <a:br/>
            <a:r>
              <a:rPr>
                <a:solidFill>
                  <a:srgbClr val="ABB2BF"/>
                </a:solidFill>
                <a:latin typeface="Courier"/>
              </a:rPr>
              <a:t>  </a:t>
            </a:r>
            <a:r>
              <a:rPr>
                <a:solidFill>
                  <a:srgbClr val="61AFEF"/>
                </a:solidFill>
                <a:latin typeface="Courier"/>
              </a:rPr>
              <a:t>group_by</a:t>
            </a:r>
            <a:r>
              <a:rPr>
                <a:solidFill>
                  <a:srgbClr val="ABB2BF"/>
                </a:solidFill>
                <a:latin typeface="Courier"/>
              </a:rPr>
              <a:t>(education)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8
# Groups:   education [6]
     C1    C2    C3    C4    C5   age gender education   
  &lt;int&gt; &lt;int&gt; &lt;int&gt; &lt;int&gt; &lt;int&gt; &lt;int&gt;  &lt;int&gt; &lt;chr&gt;       
1     2     3     3     4     4    16      1 &lt;NA&gt;        
2     5     4     4     3     4    18      2 &lt;NA&gt;        
3     4     5     4     2     5    17      2 &lt;NA&gt;        
4     4     4     3     5     5    17      2 &lt;NA&gt;        
5     4     4     5     3     2    17      1 &lt;NA&gt;        
6     6     6     6     1     3    21      2 Some College
# … with 2,794 more rows</a:t>
            </a:r>
          </a:p>
        </p:txBody>
      </p:sp>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5. </a:t>
            </a:r>
            <a:r>
              <a:rPr>
                <a:latin typeface="Courier"/>
              </a:rPr>
              <a:t>group_by()</a:t>
            </a:r>
          </a:p>
        </p:txBody>
      </p:sp>
      <p:sp>
        <p:nvSpPr>
          <p:cNvPr id="3" name="Content Placeholder 2"/>
          <p:cNvSpPr>
            <a:spLocks noGrp="1"/>
          </p:cNvSpPr>
          <p:nvPr>
            <p:ph idx="1"/>
          </p:nvPr>
        </p:nvSpPr>
        <p:spPr/>
        <p:txBody>
          <a:bodyPr/>
          <a:lstStyle/>
          <a:p>
            <a:pPr lvl="0"/>
            <a:r>
              <a:rPr/>
              <a:t>Hadley’s first law of data cleaning: “What is split, must be combined”</a:t>
            </a:r>
          </a:p>
          <a:p>
            <a:pPr lvl="0"/>
            <a:r>
              <a:rPr/>
              <a:t>This is super easy with the </a:t>
            </a:r>
            <a:r>
              <a:rPr>
                <a:latin typeface="Courier"/>
              </a:rPr>
              <a:t>ungroup()</a:t>
            </a:r>
            <a:r>
              <a:rPr/>
              <a:t> function:</a:t>
            </a:r>
          </a:p>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61AFEF"/>
                </a:solidFill>
                <a:latin typeface="Courier"/>
              </a:rPr>
              <a:t>starts_with</a:t>
            </a:r>
            <a:r>
              <a:rPr>
                <a:solidFill>
                  <a:srgbClr val="ABB2BF"/>
                </a:solidFill>
                <a:latin typeface="Courier"/>
              </a:rPr>
              <a:t>(</a:t>
            </a:r>
            <a:r>
              <a:rPr>
                <a:solidFill>
                  <a:srgbClr val="98C379"/>
                </a:solidFill>
                <a:latin typeface="Courier"/>
              </a:rPr>
              <a:t>"C"</a:t>
            </a:r>
            <a:r>
              <a:rPr>
                <a:solidFill>
                  <a:srgbClr val="ABB2BF"/>
                </a:solidFill>
                <a:latin typeface="Courier"/>
              </a:rPr>
              <a:t>), age, gender, education) </a:t>
            </a:r>
            <a:r>
              <a:rPr>
                <a:solidFill>
                  <a:srgbClr val="56B6C2"/>
                </a:solidFill>
                <a:latin typeface="Courier"/>
              </a:rPr>
              <a:t>%&gt;%</a:t>
            </a:r>
            <a:br/>
            <a:r>
              <a:rPr>
                <a:solidFill>
                  <a:srgbClr val="ABB2BF"/>
                </a:solidFill>
                <a:latin typeface="Courier"/>
              </a:rPr>
              <a:t>  </a:t>
            </a:r>
            <a:r>
              <a:rPr>
                <a:solidFill>
                  <a:srgbClr val="61AFEF"/>
                </a:solidFill>
                <a:latin typeface="Courier"/>
              </a:rPr>
              <a:t>group_by</a:t>
            </a:r>
            <a:r>
              <a:rPr>
                <a:solidFill>
                  <a:srgbClr val="ABB2BF"/>
                </a:solidFill>
                <a:latin typeface="Courier"/>
              </a:rPr>
              <a:t>(education) </a:t>
            </a:r>
            <a:r>
              <a:rPr>
                <a:solidFill>
                  <a:srgbClr val="56B6C2"/>
                </a:solidFill>
                <a:latin typeface="Courier"/>
              </a:rPr>
              <a:t>%&gt;%</a:t>
            </a:r>
            <a:br/>
            <a:r>
              <a:rPr>
                <a:solidFill>
                  <a:srgbClr val="ABB2BF"/>
                </a:solidFill>
                <a:latin typeface="Courier"/>
              </a:rPr>
              <a:t>  </a:t>
            </a:r>
            <a:r>
              <a:rPr>
                <a:solidFill>
                  <a:srgbClr val="61AFEF"/>
                </a:solidFill>
                <a:latin typeface="Courier"/>
              </a:rPr>
              <a:t>ungroup</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8
     C1    C2    C3    C4    C5   age gender education   
  &lt;int&gt; &lt;int&gt; &lt;int&gt; &lt;int&gt; &lt;int&gt; &lt;int&gt;  &lt;int&gt; &lt;chr&gt;       
1     2     3     3     4     4    16      1 &lt;NA&gt;        
2     5     4     4     3     4    18      2 &lt;NA&gt;        
3     4     5     4     2     5    17      2 &lt;NA&gt;        
4     4     4     3     5     5    17      2 &lt;NA&gt;        
5     4     4     5     3     2    17      1 &lt;NA&gt;        
6     6     6     6     1     3    21      2 Some College
# … with 2,794 more rows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Assignments</a:t>
            </a:r>
          </a:p>
        </p:txBody>
      </p:sp>
      <p:sp>
        <p:nvSpPr>
          <p:cNvPr id="3" name="Content Placeholder 2"/>
          <p:cNvSpPr>
            <a:spLocks noGrp="1"/>
          </p:cNvSpPr>
          <p:nvPr>
            <p:ph idx="1"/>
          </p:nvPr>
        </p:nvSpPr>
        <p:spPr/>
        <p:txBody>
          <a:bodyPr/>
          <a:lstStyle/>
          <a:p>
            <a:pPr lvl="0" indent="0" marL="0">
              <a:spcBef>
                <a:spcPts val="3000"/>
              </a:spcBef>
              <a:buNone/>
            </a:pPr>
            <a:r>
              <a:rPr b="1"/>
              <a:t>Class Participation</a:t>
            </a:r>
          </a:p>
          <a:p>
            <a:pPr lvl="0"/>
            <a:r>
              <a:rPr/>
              <a:t>There are lots of ways to participate, both in and outside class meetings</a:t>
            </a:r>
          </a:p>
          <a:p>
            <a:pPr lvl="0"/>
            <a:r>
              <a:rPr/>
              <a:t>Classes will be technologically hybrid</a:t>
            </a:r>
          </a:p>
          <a:p>
            <a:pPr lvl="0"/>
            <a:r>
              <a:rPr/>
              <a:t>The goal of this is for accessibility and to create recordings</a:t>
            </a:r>
          </a:p>
          <a:p>
            <a:pPr lvl="0"/>
            <a:r>
              <a:rPr/>
              <a:t>If you need to miss 2 classes (i.e. 20% of total class time), maybe consider taking the course in a different year</a:t>
            </a:r>
          </a:p>
          <a:p>
            <a:pPr lvl="0"/>
            <a:r>
              <a:rPr/>
              <a:t>If you must miss class, please let me know ahead of time if possible</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5. </a:t>
            </a:r>
            <a:r>
              <a:rPr>
                <a:latin typeface="Courier"/>
              </a:rPr>
              <a:t>group_by()</a:t>
            </a:r>
          </a:p>
        </p:txBody>
      </p:sp>
      <p:sp>
        <p:nvSpPr>
          <p:cNvPr id="3" name="Content Placeholder 2"/>
          <p:cNvSpPr>
            <a:spLocks noGrp="1"/>
          </p:cNvSpPr>
          <p:nvPr>
            <p:ph idx="1"/>
          </p:nvPr>
        </p:nvSpPr>
        <p:spPr/>
        <p:txBody>
          <a:bodyPr/>
          <a:lstStyle/>
          <a:p>
            <a:pPr lvl="0" indent="0" marL="0">
              <a:buNone/>
            </a:pPr>
            <a:r>
              <a:rPr/>
              <a:t>Multiple </a:t>
            </a:r>
            <a:r>
              <a:rPr>
                <a:latin typeface="Courier"/>
              </a:rPr>
              <a:t>group_by()</a:t>
            </a:r>
            <a:r>
              <a:rPr/>
              <a:t> calls overwrites previous calls:</a:t>
            </a:r>
          </a:p>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61AFEF"/>
                </a:solidFill>
                <a:latin typeface="Courier"/>
              </a:rPr>
              <a:t>starts_with</a:t>
            </a:r>
            <a:r>
              <a:rPr>
                <a:solidFill>
                  <a:srgbClr val="ABB2BF"/>
                </a:solidFill>
                <a:latin typeface="Courier"/>
              </a:rPr>
              <a:t>(</a:t>
            </a:r>
            <a:r>
              <a:rPr>
                <a:solidFill>
                  <a:srgbClr val="98C379"/>
                </a:solidFill>
                <a:latin typeface="Courier"/>
              </a:rPr>
              <a:t>"C"</a:t>
            </a:r>
            <a:r>
              <a:rPr>
                <a:solidFill>
                  <a:srgbClr val="ABB2BF"/>
                </a:solidFill>
                <a:latin typeface="Courier"/>
              </a:rPr>
              <a:t>), age, gender, education) </a:t>
            </a:r>
            <a:r>
              <a:rPr>
                <a:solidFill>
                  <a:srgbClr val="56B6C2"/>
                </a:solidFill>
                <a:latin typeface="Courier"/>
              </a:rPr>
              <a:t>%&gt;%</a:t>
            </a:r>
            <a:br/>
            <a:r>
              <a:rPr>
                <a:solidFill>
                  <a:srgbClr val="ABB2BF"/>
                </a:solidFill>
                <a:latin typeface="Courier"/>
              </a:rPr>
              <a:t>  </a:t>
            </a:r>
            <a:r>
              <a:rPr>
                <a:solidFill>
                  <a:srgbClr val="61AFEF"/>
                </a:solidFill>
                <a:latin typeface="Courier"/>
              </a:rPr>
              <a:t>group_by</a:t>
            </a:r>
            <a:r>
              <a:rPr>
                <a:solidFill>
                  <a:srgbClr val="ABB2BF"/>
                </a:solidFill>
                <a:latin typeface="Courier"/>
              </a:rPr>
              <a:t>(education) </a:t>
            </a:r>
            <a:r>
              <a:rPr>
                <a:solidFill>
                  <a:srgbClr val="56B6C2"/>
                </a:solidFill>
                <a:latin typeface="Courier"/>
              </a:rPr>
              <a:t>%&gt;%</a:t>
            </a:r>
            <a:br/>
            <a:r>
              <a:rPr>
                <a:solidFill>
                  <a:srgbClr val="ABB2BF"/>
                </a:solidFill>
                <a:latin typeface="Courier"/>
              </a:rPr>
              <a:t>  </a:t>
            </a:r>
            <a:r>
              <a:rPr>
                <a:solidFill>
                  <a:srgbClr val="61AFEF"/>
                </a:solidFill>
                <a:latin typeface="Courier"/>
              </a:rPr>
              <a:t>group_by</a:t>
            </a:r>
            <a:r>
              <a:rPr>
                <a:solidFill>
                  <a:srgbClr val="ABB2BF"/>
                </a:solidFill>
                <a:latin typeface="Courier"/>
              </a:rPr>
              <a:t>(gender, age)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8
# Groups:   gender, age [115]
     C1    C2    C3    C4    C5   age gender education   
  &lt;int&gt; &lt;int&gt; &lt;int&gt; &lt;int&gt; &lt;int&gt; &lt;int&gt;  &lt;int&gt; &lt;chr&gt;       
1     2     3     3     4     4    16      1 &lt;NA&gt;        
2     5     4     4     3     4    18      2 &lt;NA&gt;        
3     4     5     4     2     5    17      2 &lt;NA&gt;        
4     4     4     3     5     5    17      2 &lt;NA&gt;        
5     4     4     5     3     2    17      1 &lt;NA&gt;        
6     6     6     6     1     3    21      2 Some College
# … with 2,794 more rows</a:t>
            </a:r>
          </a:p>
        </p:txBody>
      </p:sp>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6. </a:t>
            </a:r>
            <a:r>
              <a:rPr>
                <a:latin typeface="Courier"/>
              </a:rPr>
              <a:t>mutate()</a:t>
            </a:r>
          </a:p>
        </p:txBody>
      </p:sp>
      <p:sp>
        <p:nvSpPr>
          <p:cNvPr id="3" name="Content Placeholder 2"/>
          <p:cNvSpPr>
            <a:spLocks noGrp="1"/>
          </p:cNvSpPr>
          <p:nvPr>
            <p:ph idx="1"/>
          </p:nvPr>
        </p:nvSpPr>
        <p:spPr/>
        <p:txBody>
          <a:bodyPr/>
          <a:lstStyle/>
          <a:p>
            <a:pPr lvl="0"/>
            <a:r>
              <a:rPr>
                <a:latin typeface="Courier"/>
              </a:rPr>
              <a:t>mutate()</a:t>
            </a:r>
            <a:r>
              <a:rPr/>
              <a:t> is one of your “apply” functions</a:t>
            </a:r>
          </a:p>
          <a:p>
            <a:pPr lvl="0"/>
            <a:r>
              <a:rPr/>
              <a:t>When you use </a:t>
            </a:r>
            <a:r>
              <a:rPr>
                <a:latin typeface="Courier"/>
              </a:rPr>
              <a:t>mutate()</a:t>
            </a:r>
            <a:r>
              <a:rPr/>
              <a:t>, the resulting data frame will have the same number of rows you started with</a:t>
            </a:r>
          </a:p>
          <a:p>
            <a:pPr lvl="0"/>
            <a:r>
              <a:rPr/>
              <a:t>You are directly mutating the existing data frame, either modifying existing columns or creating new ones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6. </a:t>
            </a:r>
            <a:r>
              <a:rPr>
                <a:latin typeface="Courier"/>
              </a:rPr>
              <a:t>mutate()</a:t>
            </a:r>
          </a:p>
        </p:txBody>
      </p:sp>
      <p:sp>
        <p:nvSpPr>
          <p:cNvPr id="3" name="Content Placeholder 2"/>
          <p:cNvSpPr>
            <a:spLocks noGrp="1"/>
          </p:cNvSpPr>
          <p:nvPr>
            <p:ph idx="1"/>
          </p:nvPr>
        </p:nvSpPr>
        <p:spPr/>
        <p:txBody>
          <a:bodyPr/>
          <a:lstStyle/>
          <a:p>
            <a:pPr lvl="0" indent="0" marL="0">
              <a:buNone/>
            </a:pPr>
            <a:r>
              <a:rPr/>
              <a:t>To demonstrate, let’s add a column that indicated average age levels within each age group</a:t>
            </a:r>
          </a:p>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61AFEF"/>
                </a:solidFill>
                <a:latin typeface="Courier"/>
              </a:rPr>
              <a:t>starts_with</a:t>
            </a:r>
            <a:r>
              <a:rPr>
                <a:solidFill>
                  <a:srgbClr val="ABB2BF"/>
                </a:solidFill>
                <a:latin typeface="Courier"/>
              </a:rPr>
              <a:t>(</a:t>
            </a:r>
            <a:r>
              <a:rPr>
                <a:solidFill>
                  <a:srgbClr val="98C379"/>
                </a:solidFill>
                <a:latin typeface="Courier"/>
              </a:rPr>
              <a:t>"C"</a:t>
            </a:r>
            <a:r>
              <a:rPr>
                <a:solidFill>
                  <a:srgbClr val="ABB2BF"/>
                </a:solidFill>
                <a:latin typeface="Courier"/>
              </a:rPr>
              <a:t>), age, gender, education) </a:t>
            </a:r>
            <a:r>
              <a:rPr>
                <a:solidFill>
                  <a:srgbClr val="56B6C2"/>
                </a:solidFill>
                <a:latin typeface="Courier"/>
              </a:rPr>
              <a:t>%&gt;%</a:t>
            </a:r>
            <a:br/>
            <a:r>
              <a:rPr>
                <a:solidFill>
                  <a:srgbClr val="ABB2BF"/>
                </a:solidFill>
                <a:latin typeface="Courier"/>
              </a:rPr>
              <a:t>  </a:t>
            </a:r>
            <a:r>
              <a:rPr>
                <a:solidFill>
                  <a:srgbClr val="61AFEF"/>
                </a:solidFill>
                <a:latin typeface="Courier"/>
              </a:rPr>
              <a:t>arrange</a:t>
            </a:r>
            <a:r>
              <a:rPr>
                <a:solidFill>
                  <a:srgbClr val="ABB2BF"/>
                </a:solidFill>
                <a:latin typeface="Courier"/>
              </a:rPr>
              <a:t>(education) </a:t>
            </a:r>
            <a:r>
              <a:rPr>
                <a:solidFill>
                  <a:srgbClr val="56B6C2"/>
                </a:solidFill>
                <a:latin typeface="Courier"/>
              </a:rPr>
              <a:t>%&gt;%</a:t>
            </a:r>
            <a:br/>
            <a:r>
              <a:rPr>
                <a:solidFill>
                  <a:srgbClr val="ABB2BF"/>
                </a:solidFill>
                <a:latin typeface="Courier"/>
              </a:rPr>
              <a:t>  </a:t>
            </a:r>
            <a:r>
              <a:rPr>
                <a:solidFill>
                  <a:srgbClr val="61AFEF"/>
                </a:solidFill>
                <a:latin typeface="Courier"/>
              </a:rPr>
              <a:t>group_by</a:t>
            </a:r>
            <a:r>
              <a:rPr>
                <a:solidFill>
                  <a:srgbClr val="ABB2BF"/>
                </a:solidFill>
                <a:latin typeface="Courier"/>
              </a:rPr>
              <a:t>(education) </a:t>
            </a:r>
            <a:r>
              <a:rPr>
                <a:solidFill>
                  <a:srgbClr val="56B6C2"/>
                </a:solidFill>
                <a:latin typeface="Courier"/>
              </a:rPr>
              <a:t>%&gt;%</a:t>
            </a:r>
            <a:r>
              <a:rPr>
                <a:solidFill>
                  <a:srgbClr val="ABB2BF"/>
                </a:solidFill>
                <a:latin typeface="Courier"/>
              </a:rPr>
              <a:t> </a:t>
            </a:r>
            <a:br/>
            <a:r>
              <a:rPr>
                <a:solidFill>
                  <a:srgbClr val="ABB2BF"/>
                </a:solidFill>
                <a:latin typeface="Courier"/>
              </a:rPr>
              <a:t>  </a:t>
            </a:r>
            <a:r>
              <a:rPr>
                <a:solidFill>
                  <a:srgbClr val="61AFEF"/>
                </a:solidFill>
                <a:latin typeface="Courier"/>
              </a:rPr>
              <a:t>mutate</a:t>
            </a:r>
            <a:r>
              <a:rPr>
                <a:solidFill>
                  <a:srgbClr val="ABB2BF"/>
                </a:solidFill>
                <a:latin typeface="Courier"/>
              </a:rPr>
              <a:t>(</a:t>
            </a:r>
            <a:r>
              <a:rPr>
                <a:solidFill>
                  <a:srgbClr val="C678DD"/>
                </a:solidFill>
                <a:latin typeface="Courier"/>
              </a:rPr>
              <a:t>age_by_edu =</a:t>
            </a:r>
            <a:r>
              <a:rPr>
                <a:solidFill>
                  <a:srgbClr val="ABB2BF"/>
                </a:solidFill>
                <a:latin typeface="Courier"/>
              </a:rPr>
              <a:t> </a:t>
            </a:r>
            <a:r>
              <a:rPr>
                <a:solidFill>
                  <a:srgbClr val="61AFEF"/>
                </a:solidFill>
                <a:latin typeface="Courier"/>
              </a:rPr>
              <a:t>mean</a:t>
            </a:r>
            <a:r>
              <a:rPr>
                <a:solidFill>
                  <a:srgbClr val="ABB2BF"/>
                </a:solidFill>
                <a:latin typeface="Courier"/>
              </a:rPr>
              <a:t>(age, </a:t>
            </a:r>
            <a:r>
              <a:rPr>
                <a:solidFill>
                  <a:srgbClr val="C678DD"/>
                </a:solidFill>
                <a:latin typeface="Courier"/>
              </a:rPr>
              <a:t>na.rm =</a:t>
            </a:r>
            <a:r>
              <a:rPr>
                <a:solidFill>
                  <a:srgbClr val="ABB2BF"/>
                </a:solidFill>
                <a:latin typeface="Courier"/>
              </a:rPr>
              <a:t> T))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9
# Groups:   education [6]
     C1    C2    C3    C4    C5   age gender education age_by_edu
  &lt;int&gt; &lt;int&gt; &lt;int&gt; &lt;int&gt; &lt;int&gt; &lt;int&gt;  &lt;int&gt; &lt;chr&gt;          &lt;dbl&gt;
1     6     6     3     4     5    19      1 Below HS        25.1
2     4     3     5     3     2    21      1 Below HS        25.1
3     5     5     5     2     2    17      1 Below HS        25.1
4     5     5     4     1     1    18      1 Below HS        25.1
5     4     5     4     3     3    18      1 Below HS        25.1
6     3     2     3     4     6    18      2 Below HS        25.1
# … with 2,794 more rows</a:t>
            </a:r>
          </a:p>
        </p:txBody>
      </p:sp>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6. </a:t>
            </a:r>
            <a:r>
              <a:rPr>
                <a:latin typeface="Courier"/>
              </a:rPr>
              <a:t>mutate()</a:t>
            </a:r>
          </a:p>
        </p:txBody>
      </p:sp>
      <p:sp>
        <p:nvSpPr>
          <p:cNvPr id="3" name="Content Placeholder 2"/>
          <p:cNvSpPr>
            <a:spLocks noGrp="1"/>
          </p:cNvSpPr>
          <p:nvPr>
            <p:ph idx="1"/>
          </p:nvPr>
        </p:nvSpPr>
        <p:spPr/>
        <p:txBody>
          <a:bodyPr/>
          <a:lstStyle/>
          <a:p>
            <a:pPr lvl="0" indent="0" marL="0">
              <a:buNone/>
            </a:pPr>
            <a:r>
              <a:rPr>
                <a:latin typeface="Courier"/>
              </a:rPr>
              <a:t>mutate()</a:t>
            </a:r>
            <a:r>
              <a:rPr/>
              <a:t> is also super useful even when you aren’t grouping</a:t>
            </a:r>
          </a:p>
          <a:p>
            <a:pPr lvl="0" indent="0" marL="0">
              <a:buNone/>
            </a:pPr>
            <a:r>
              <a:rPr/>
              <a:t>We can create a new category</a:t>
            </a:r>
          </a:p>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61AFEF"/>
                </a:solidFill>
                <a:latin typeface="Courier"/>
              </a:rPr>
              <a:t>starts_with</a:t>
            </a:r>
            <a:r>
              <a:rPr>
                <a:solidFill>
                  <a:srgbClr val="ABB2BF"/>
                </a:solidFill>
                <a:latin typeface="Courier"/>
              </a:rPr>
              <a:t>(</a:t>
            </a:r>
            <a:r>
              <a:rPr>
                <a:solidFill>
                  <a:srgbClr val="98C379"/>
                </a:solidFill>
                <a:latin typeface="Courier"/>
              </a:rPr>
              <a:t>"C"</a:t>
            </a:r>
            <a:r>
              <a:rPr>
                <a:solidFill>
                  <a:srgbClr val="ABB2BF"/>
                </a:solidFill>
                <a:latin typeface="Courier"/>
              </a:rPr>
              <a:t>), age, gender, education) </a:t>
            </a:r>
            <a:r>
              <a:rPr>
                <a:solidFill>
                  <a:srgbClr val="56B6C2"/>
                </a:solidFill>
                <a:latin typeface="Courier"/>
              </a:rPr>
              <a:t>%&gt;%</a:t>
            </a:r>
            <a:br/>
            <a:r>
              <a:rPr>
                <a:solidFill>
                  <a:srgbClr val="ABB2BF"/>
                </a:solidFill>
                <a:latin typeface="Courier"/>
              </a:rPr>
              <a:t>  </a:t>
            </a:r>
            <a:r>
              <a:rPr>
                <a:solidFill>
                  <a:srgbClr val="61AFEF"/>
                </a:solidFill>
                <a:latin typeface="Courier"/>
              </a:rPr>
              <a:t>mutate</a:t>
            </a:r>
            <a:r>
              <a:rPr>
                <a:solidFill>
                  <a:srgbClr val="ABB2BF"/>
                </a:solidFill>
                <a:latin typeface="Courier"/>
              </a:rPr>
              <a:t>(</a:t>
            </a:r>
            <a:r>
              <a:rPr>
                <a:solidFill>
                  <a:srgbClr val="C678DD"/>
                </a:solidFill>
                <a:latin typeface="Courier"/>
              </a:rPr>
              <a:t>gender_cat =</a:t>
            </a:r>
            <a:r>
              <a:rPr>
                <a:solidFill>
                  <a:srgbClr val="ABB2BF"/>
                </a:solidFill>
                <a:latin typeface="Courier"/>
              </a:rPr>
              <a:t> plyr</a:t>
            </a:r>
            <a:r>
              <a:rPr>
                <a:solidFill>
                  <a:srgbClr val="56B6C2"/>
                </a:solidFill>
                <a:latin typeface="Courier"/>
              </a:rPr>
              <a:t>::</a:t>
            </a:r>
            <a:r>
              <a:rPr>
                <a:solidFill>
                  <a:srgbClr val="61AFEF"/>
                </a:solidFill>
                <a:latin typeface="Courier"/>
              </a:rPr>
              <a:t>mapvalues</a:t>
            </a:r>
            <a:r>
              <a:rPr>
                <a:solidFill>
                  <a:srgbClr val="ABB2BF"/>
                </a:solidFill>
                <a:latin typeface="Courier"/>
              </a:rPr>
              <a:t>(gender, </a:t>
            </a:r>
            <a:r>
              <a:rPr>
                <a:solidFill>
                  <a:srgbClr val="61AFEF"/>
                </a:solidFill>
                <a:latin typeface="Courier"/>
              </a:rPr>
              <a:t>c</a:t>
            </a:r>
            <a:r>
              <a:rPr>
                <a:solidFill>
                  <a:srgbClr val="ABB2BF"/>
                </a:solidFill>
                <a:latin typeface="Courier"/>
              </a:rPr>
              <a:t>(</a:t>
            </a:r>
            <a:r>
              <a:rPr>
                <a:solidFill>
                  <a:srgbClr val="D19A66"/>
                </a:solidFill>
                <a:latin typeface="Courier"/>
              </a:rPr>
              <a:t>1</a:t>
            </a:r>
            <a:r>
              <a:rPr>
                <a:solidFill>
                  <a:srgbClr val="ABB2BF"/>
                </a:solidFill>
                <a:latin typeface="Courier"/>
              </a:rPr>
              <a:t>,</a:t>
            </a:r>
            <a:r>
              <a:rPr>
                <a:solidFill>
                  <a:srgbClr val="D19A66"/>
                </a:solidFill>
                <a:latin typeface="Courier"/>
              </a:rPr>
              <a:t>2</a:t>
            </a:r>
            <a:r>
              <a:rPr>
                <a:solidFill>
                  <a:srgbClr val="ABB2BF"/>
                </a:solidFill>
                <a:latin typeface="Courier"/>
              </a:rPr>
              <a:t>), </a:t>
            </a:r>
            <a:r>
              <a:rPr>
                <a:solidFill>
                  <a:srgbClr val="61AFEF"/>
                </a:solidFill>
                <a:latin typeface="Courier"/>
              </a:rPr>
              <a:t>c</a:t>
            </a:r>
            <a:r>
              <a:rPr>
                <a:solidFill>
                  <a:srgbClr val="ABB2BF"/>
                </a:solidFill>
                <a:latin typeface="Courier"/>
              </a:rPr>
              <a:t>(</a:t>
            </a:r>
            <a:r>
              <a:rPr>
                <a:solidFill>
                  <a:srgbClr val="98C379"/>
                </a:solidFill>
                <a:latin typeface="Courier"/>
              </a:rPr>
              <a:t>"Male"</a:t>
            </a:r>
            <a:r>
              <a:rPr>
                <a:solidFill>
                  <a:srgbClr val="ABB2BF"/>
                </a:solidFill>
                <a:latin typeface="Courier"/>
              </a:rPr>
              <a:t>, </a:t>
            </a:r>
            <a:r>
              <a:rPr>
                <a:solidFill>
                  <a:srgbClr val="98C379"/>
                </a:solidFill>
                <a:latin typeface="Courier"/>
              </a:rPr>
              <a:t>"Female"</a:t>
            </a:r>
            <a:r>
              <a:rPr>
                <a:solidFill>
                  <a:srgbClr val="ABB2BF"/>
                </a:solidFill>
                <a:latin typeface="Courier"/>
              </a:rPr>
              <a:t>)))</a:t>
            </a:r>
          </a:p>
          <a:p>
            <a:pPr lvl="0" indent="0">
              <a:buNone/>
            </a:pPr>
            <a:r>
              <a:rPr>
                <a:latin typeface="Courier"/>
              </a:rPr>
              <a:t># A tibble: 2,800 × 9
      C1    C2    C3    C4    C5   age gender education    gender_cat
   &lt;int&gt; &lt;int&gt; &lt;int&gt; &lt;int&gt; &lt;int&gt; &lt;int&gt;  &lt;int&gt; &lt;chr&gt;        &lt;chr&gt;     
 1     2     3     3     4     4    16      1 &lt;NA&gt;         Male      
 2     5     4     4     3     4    18      2 &lt;NA&gt;         Female    
 3     4     5     4     2     5    17      2 &lt;NA&gt;         Female    
 4     4     4     3     5     5    17      2 &lt;NA&gt;         Female    
 5     4     4     5     3     2    17      1 &lt;NA&gt;         Male      
 6     6     6     6     1     3    21      2 Some College Female    
 7     5     4     4     2     3    18      1 &lt;NA&gt;         Male      
 8     3     2     4     2     4    19      1 HS           Male      
 9     6     6     3     4     5    19      1 Below HS     Male      
10     6     5     6     2     1    17      2 &lt;NA&gt;         Female    
# … with 2,790 more rows</a:t>
            </a:r>
          </a:p>
        </p:txBody>
      </p:sp>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6. </a:t>
            </a:r>
            <a:r>
              <a:rPr>
                <a:latin typeface="Courier"/>
              </a:rPr>
              <a:t>mutate()</a:t>
            </a:r>
          </a:p>
        </p:txBody>
      </p:sp>
      <p:sp>
        <p:nvSpPr>
          <p:cNvPr id="3" name="Content Placeholder 2"/>
          <p:cNvSpPr>
            <a:spLocks noGrp="1"/>
          </p:cNvSpPr>
          <p:nvPr>
            <p:ph idx="1"/>
          </p:nvPr>
        </p:nvSpPr>
        <p:spPr/>
        <p:txBody>
          <a:bodyPr/>
          <a:lstStyle/>
          <a:p>
            <a:pPr lvl="0" indent="0" marL="0">
              <a:buNone/>
            </a:pPr>
            <a:r>
              <a:rPr>
                <a:latin typeface="Courier"/>
              </a:rPr>
              <a:t>mutate()</a:t>
            </a:r>
            <a:r>
              <a:rPr/>
              <a:t> is also super useful even when you aren’t grouping</a:t>
            </a:r>
          </a:p>
          <a:p>
            <a:pPr lvl="0" indent="0" marL="0">
              <a:buNone/>
            </a:pPr>
            <a:r>
              <a:rPr/>
              <a:t>We could also just overwrite it:</a:t>
            </a:r>
          </a:p>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61AFEF"/>
                </a:solidFill>
                <a:latin typeface="Courier"/>
              </a:rPr>
              <a:t>starts_with</a:t>
            </a:r>
            <a:r>
              <a:rPr>
                <a:solidFill>
                  <a:srgbClr val="ABB2BF"/>
                </a:solidFill>
                <a:latin typeface="Courier"/>
              </a:rPr>
              <a:t>(</a:t>
            </a:r>
            <a:r>
              <a:rPr>
                <a:solidFill>
                  <a:srgbClr val="98C379"/>
                </a:solidFill>
                <a:latin typeface="Courier"/>
              </a:rPr>
              <a:t>"C"</a:t>
            </a:r>
            <a:r>
              <a:rPr>
                <a:solidFill>
                  <a:srgbClr val="ABB2BF"/>
                </a:solidFill>
                <a:latin typeface="Courier"/>
              </a:rPr>
              <a:t>), age, gender, education) </a:t>
            </a:r>
            <a:r>
              <a:rPr>
                <a:solidFill>
                  <a:srgbClr val="56B6C2"/>
                </a:solidFill>
                <a:latin typeface="Courier"/>
              </a:rPr>
              <a:t>%&gt;%</a:t>
            </a:r>
            <a:br/>
            <a:r>
              <a:rPr>
                <a:solidFill>
                  <a:srgbClr val="ABB2BF"/>
                </a:solidFill>
                <a:latin typeface="Courier"/>
              </a:rPr>
              <a:t>  </a:t>
            </a:r>
            <a:r>
              <a:rPr>
                <a:solidFill>
                  <a:srgbClr val="61AFEF"/>
                </a:solidFill>
                <a:latin typeface="Courier"/>
              </a:rPr>
              <a:t>mutate</a:t>
            </a:r>
            <a:r>
              <a:rPr>
                <a:solidFill>
                  <a:srgbClr val="ABB2BF"/>
                </a:solidFill>
                <a:latin typeface="Courier"/>
              </a:rPr>
              <a:t>(</a:t>
            </a:r>
            <a:r>
              <a:rPr>
                <a:solidFill>
                  <a:srgbClr val="C678DD"/>
                </a:solidFill>
                <a:latin typeface="Courier"/>
              </a:rPr>
              <a:t>gender =</a:t>
            </a:r>
            <a:r>
              <a:rPr>
                <a:solidFill>
                  <a:srgbClr val="ABB2BF"/>
                </a:solidFill>
                <a:latin typeface="Courier"/>
              </a:rPr>
              <a:t> plyr</a:t>
            </a:r>
            <a:r>
              <a:rPr>
                <a:solidFill>
                  <a:srgbClr val="56B6C2"/>
                </a:solidFill>
                <a:latin typeface="Courier"/>
              </a:rPr>
              <a:t>::</a:t>
            </a:r>
            <a:r>
              <a:rPr>
                <a:solidFill>
                  <a:srgbClr val="61AFEF"/>
                </a:solidFill>
                <a:latin typeface="Courier"/>
              </a:rPr>
              <a:t>mapvalues</a:t>
            </a:r>
            <a:r>
              <a:rPr>
                <a:solidFill>
                  <a:srgbClr val="ABB2BF"/>
                </a:solidFill>
                <a:latin typeface="Courier"/>
              </a:rPr>
              <a:t>(gender, </a:t>
            </a:r>
            <a:r>
              <a:rPr>
                <a:solidFill>
                  <a:srgbClr val="61AFEF"/>
                </a:solidFill>
                <a:latin typeface="Courier"/>
              </a:rPr>
              <a:t>c</a:t>
            </a:r>
            <a:r>
              <a:rPr>
                <a:solidFill>
                  <a:srgbClr val="ABB2BF"/>
                </a:solidFill>
                <a:latin typeface="Courier"/>
              </a:rPr>
              <a:t>(</a:t>
            </a:r>
            <a:r>
              <a:rPr>
                <a:solidFill>
                  <a:srgbClr val="D19A66"/>
                </a:solidFill>
                <a:latin typeface="Courier"/>
              </a:rPr>
              <a:t>1</a:t>
            </a:r>
            <a:r>
              <a:rPr>
                <a:solidFill>
                  <a:srgbClr val="ABB2BF"/>
                </a:solidFill>
                <a:latin typeface="Courier"/>
              </a:rPr>
              <a:t>,</a:t>
            </a:r>
            <a:r>
              <a:rPr>
                <a:solidFill>
                  <a:srgbClr val="D19A66"/>
                </a:solidFill>
                <a:latin typeface="Courier"/>
              </a:rPr>
              <a:t>2</a:t>
            </a:r>
            <a:r>
              <a:rPr>
                <a:solidFill>
                  <a:srgbClr val="ABB2BF"/>
                </a:solidFill>
                <a:latin typeface="Courier"/>
              </a:rPr>
              <a:t>), </a:t>
            </a:r>
            <a:r>
              <a:rPr>
                <a:solidFill>
                  <a:srgbClr val="61AFEF"/>
                </a:solidFill>
                <a:latin typeface="Courier"/>
              </a:rPr>
              <a:t>c</a:t>
            </a:r>
            <a:r>
              <a:rPr>
                <a:solidFill>
                  <a:srgbClr val="ABB2BF"/>
                </a:solidFill>
                <a:latin typeface="Courier"/>
              </a:rPr>
              <a:t>(</a:t>
            </a:r>
            <a:r>
              <a:rPr>
                <a:solidFill>
                  <a:srgbClr val="98C379"/>
                </a:solidFill>
                <a:latin typeface="Courier"/>
              </a:rPr>
              <a:t>"Male"</a:t>
            </a:r>
            <a:r>
              <a:rPr>
                <a:solidFill>
                  <a:srgbClr val="ABB2BF"/>
                </a:solidFill>
                <a:latin typeface="Courier"/>
              </a:rPr>
              <a:t>, </a:t>
            </a:r>
            <a:r>
              <a:rPr>
                <a:solidFill>
                  <a:srgbClr val="98C379"/>
                </a:solidFill>
                <a:latin typeface="Courier"/>
              </a:rPr>
              <a:t>"Female"</a:t>
            </a:r>
            <a:r>
              <a:rPr>
                <a:solidFill>
                  <a:srgbClr val="ABB2BF"/>
                </a:solidFill>
                <a:latin typeface="Courier"/>
              </a:rPr>
              <a:t>)))</a:t>
            </a:r>
          </a:p>
          <a:p>
            <a:pPr lvl="0" indent="0">
              <a:buNone/>
            </a:pPr>
            <a:r>
              <a:rPr>
                <a:latin typeface="Courier"/>
              </a:rPr>
              <a:t># A tibble: 2,800 × 8
      C1    C2    C3    C4    C5   age gender education   
   &lt;int&gt; &lt;int&gt; &lt;int&gt; &lt;int&gt; &lt;int&gt; &lt;int&gt; &lt;chr&gt;  &lt;chr&gt;       
 1     2     3     3     4     4    16 Male   &lt;NA&gt;        
 2     5     4     4     3     4    18 Female &lt;NA&gt;        
 3     4     5     4     2     5    17 Female &lt;NA&gt;        
 4     4     4     3     5     5    17 Female &lt;NA&gt;        
 5     4     4     5     3     2    17 Male   &lt;NA&gt;        
 6     6     6     6     1     3    21 Female Some College
 7     5     4     4     2     3    18 Male   &lt;NA&gt;        
 8     3     2     4     2     4    19 Male   HS          
 9     6     6     3     4     5    19 Male   Below HS    
10     6     5     6     2     1    17 Female &lt;NA&gt;        
# … with 2,790 more rows</a:t>
            </a:r>
          </a:p>
        </p:txBody>
      </p:sp>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7. </a:t>
            </a:r>
            <a:r>
              <a:rPr>
                <a:latin typeface="Courier"/>
              </a:rPr>
              <a:t>summarize()</a:t>
            </a:r>
            <a:r>
              <a:rPr/>
              <a:t> / </a:t>
            </a:r>
            <a:r>
              <a:rPr>
                <a:latin typeface="Courier"/>
              </a:rPr>
              <a:t>summarise()</a:t>
            </a:r>
          </a:p>
        </p:txBody>
      </p:sp>
      <p:sp>
        <p:nvSpPr>
          <p:cNvPr id="3" name="Content Placeholder 2"/>
          <p:cNvSpPr>
            <a:spLocks noGrp="1"/>
          </p:cNvSpPr>
          <p:nvPr>
            <p:ph idx="1" sz="half"/>
          </p:nvPr>
        </p:nvSpPr>
        <p:spPr/>
        <p:txBody>
          <a:bodyPr/>
          <a:lstStyle/>
          <a:p>
            <a:pPr lvl="0"/>
            <a:r>
              <a:rPr>
                <a:latin typeface="Courier"/>
              </a:rPr>
              <a:t>summarize()</a:t>
            </a:r>
            <a:r>
              <a:rPr/>
              <a:t> is one of your “apply” functions</a:t>
            </a:r>
          </a:p>
          <a:p>
            <a:pPr lvl="0"/>
            <a:r>
              <a:rPr/>
              <a:t>The resulting data frame will have the same number of rows as your grouping variable</a:t>
            </a:r>
          </a:p>
          <a:p>
            <a:pPr lvl="0"/>
            <a:r>
              <a:rPr/>
              <a:t>You number of groups is 1 for ungrouped data frames</a:t>
            </a:r>
          </a:p>
        </p:txBody>
      </p:sp>
      <p:sp>
        <p:nvSpPr>
          <p:cNvPr id="4" name="Content Placeholder 3"/>
          <p:cNvSpPr>
            <a:spLocks noGrp="1"/>
          </p:cNvSpPr>
          <p:nvPr>
            <p:ph idx="2" sz="half"/>
          </p:nvPr>
        </p:nvSpPr>
        <p:spPr/>
        <p:txBody>
          <a:bodyPr/>
          <a:lstStyle/>
          <a:p>
            <a:pPr lvl="0" indent="0">
              <a:buNone/>
            </a:pPr>
            <a:r>
              <a:rPr i="1">
                <a:solidFill>
                  <a:srgbClr val="5C6370"/>
                </a:solidFill>
                <a:latin typeface="Courier"/>
              </a:rPr>
              <a:t># group_by() education</a:t>
            </a:r>
            <a:b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61AFEF"/>
                </a:solidFill>
                <a:latin typeface="Courier"/>
              </a:rPr>
              <a:t>starts_with</a:t>
            </a:r>
            <a:r>
              <a:rPr>
                <a:solidFill>
                  <a:srgbClr val="ABB2BF"/>
                </a:solidFill>
                <a:latin typeface="Courier"/>
              </a:rPr>
              <a:t>(</a:t>
            </a:r>
            <a:r>
              <a:rPr>
                <a:solidFill>
                  <a:srgbClr val="98C379"/>
                </a:solidFill>
                <a:latin typeface="Courier"/>
              </a:rPr>
              <a:t>"C"</a:t>
            </a:r>
            <a:r>
              <a:rPr>
                <a:solidFill>
                  <a:srgbClr val="ABB2BF"/>
                </a:solidFill>
                <a:latin typeface="Courier"/>
              </a:rPr>
              <a:t>), age, gender, education) </a:t>
            </a:r>
            <a:r>
              <a:rPr>
                <a:solidFill>
                  <a:srgbClr val="56B6C2"/>
                </a:solidFill>
                <a:latin typeface="Courier"/>
              </a:rPr>
              <a:t>%&gt;%</a:t>
            </a:r>
            <a:br/>
            <a:r>
              <a:rPr>
                <a:solidFill>
                  <a:srgbClr val="ABB2BF"/>
                </a:solidFill>
                <a:latin typeface="Courier"/>
              </a:rPr>
              <a:t>  </a:t>
            </a:r>
            <a:r>
              <a:rPr>
                <a:solidFill>
                  <a:srgbClr val="61AFEF"/>
                </a:solidFill>
                <a:latin typeface="Courier"/>
              </a:rPr>
              <a:t>arrange</a:t>
            </a:r>
            <a:r>
              <a:rPr>
                <a:solidFill>
                  <a:srgbClr val="ABB2BF"/>
                </a:solidFill>
                <a:latin typeface="Courier"/>
              </a:rPr>
              <a:t>(education) </a:t>
            </a:r>
            <a:r>
              <a:rPr>
                <a:solidFill>
                  <a:srgbClr val="56B6C2"/>
                </a:solidFill>
                <a:latin typeface="Courier"/>
              </a:rPr>
              <a:t>%&gt;%</a:t>
            </a:r>
            <a:br/>
            <a:r>
              <a:rPr>
                <a:solidFill>
                  <a:srgbClr val="ABB2BF"/>
                </a:solidFill>
                <a:latin typeface="Courier"/>
              </a:rPr>
              <a:t>  </a:t>
            </a:r>
            <a:r>
              <a:rPr>
                <a:solidFill>
                  <a:srgbClr val="61AFEF"/>
                </a:solidFill>
                <a:latin typeface="Courier"/>
              </a:rPr>
              <a:t>group_by</a:t>
            </a:r>
            <a:r>
              <a:rPr>
                <a:solidFill>
                  <a:srgbClr val="ABB2BF"/>
                </a:solidFill>
                <a:latin typeface="Courier"/>
              </a:rPr>
              <a:t>(education) </a:t>
            </a:r>
            <a:r>
              <a:rPr>
                <a:solidFill>
                  <a:srgbClr val="56B6C2"/>
                </a:solidFill>
                <a:latin typeface="Courier"/>
              </a:rPr>
              <a:t>%&gt;%</a:t>
            </a:r>
            <a:r>
              <a:rPr>
                <a:solidFill>
                  <a:srgbClr val="ABB2BF"/>
                </a:solidFill>
                <a:latin typeface="Courier"/>
              </a:rPr>
              <a:t> </a:t>
            </a:r>
            <a:br/>
            <a:r>
              <a:rPr>
                <a:solidFill>
                  <a:srgbClr val="ABB2BF"/>
                </a:solidFill>
                <a:latin typeface="Courier"/>
              </a:rPr>
              <a:t>  </a:t>
            </a:r>
            <a:r>
              <a:rPr>
                <a:solidFill>
                  <a:srgbClr val="61AFEF"/>
                </a:solidFill>
                <a:latin typeface="Courier"/>
              </a:rPr>
              <a:t>summarize</a:t>
            </a:r>
            <a:r>
              <a:rPr>
                <a:solidFill>
                  <a:srgbClr val="ABB2BF"/>
                </a:solidFill>
                <a:latin typeface="Courier"/>
              </a:rPr>
              <a:t>(</a:t>
            </a:r>
            <a:r>
              <a:rPr>
                <a:solidFill>
                  <a:srgbClr val="C678DD"/>
                </a:solidFill>
                <a:latin typeface="Courier"/>
              </a:rPr>
              <a:t>age_by_edu =</a:t>
            </a:r>
            <a:r>
              <a:rPr>
                <a:solidFill>
                  <a:srgbClr val="ABB2BF"/>
                </a:solidFill>
                <a:latin typeface="Courier"/>
              </a:rPr>
              <a:t> </a:t>
            </a:r>
            <a:r>
              <a:rPr>
                <a:solidFill>
                  <a:srgbClr val="61AFEF"/>
                </a:solidFill>
                <a:latin typeface="Courier"/>
              </a:rPr>
              <a:t>mean</a:t>
            </a:r>
            <a:r>
              <a:rPr>
                <a:solidFill>
                  <a:srgbClr val="ABB2BF"/>
                </a:solidFill>
                <a:latin typeface="Courier"/>
              </a:rPr>
              <a:t>(age, </a:t>
            </a:r>
            <a:r>
              <a:rPr>
                <a:solidFill>
                  <a:srgbClr val="C678DD"/>
                </a:solidFill>
                <a:latin typeface="Courier"/>
              </a:rPr>
              <a:t>na.rm =</a:t>
            </a:r>
            <a:r>
              <a:rPr>
                <a:solidFill>
                  <a:srgbClr val="ABB2BF"/>
                </a:solidFill>
                <a:latin typeface="Courier"/>
              </a:rPr>
              <a:t> T))  </a:t>
            </a:r>
          </a:p>
          <a:p>
            <a:pPr lvl="0" indent="0">
              <a:buNone/>
            </a:pPr>
            <a:r>
              <a:rPr>
                <a:latin typeface="Courier"/>
              </a:rPr>
              <a:t># A tibble: 6 × 2
  education     age_by_edu
  &lt;chr&gt;              &lt;dbl&gt;
1 Below HS            25.1
2 College             33.0
3 Higher Degree       35.3
4 HS                  31.5
5 Some College        27.2
6 &lt;NA&gt;                18.0</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7. </a:t>
            </a:r>
            <a:r>
              <a:rPr>
                <a:latin typeface="Courier"/>
              </a:rPr>
              <a:t>summarize()</a:t>
            </a:r>
            <a:r>
              <a:rPr/>
              <a:t> / </a:t>
            </a:r>
            <a:r>
              <a:rPr>
                <a:latin typeface="Courier"/>
              </a:rPr>
              <a:t>summarise()</a:t>
            </a:r>
          </a:p>
        </p:txBody>
      </p:sp>
      <p:sp>
        <p:nvSpPr>
          <p:cNvPr id="3" name="Content Placeholder 2"/>
          <p:cNvSpPr>
            <a:spLocks noGrp="1"/>
          </p:cNvSpPr>
          <p:nvPr>
            <p:ph idx="1" sz="half"/>
          </p:nvPr>
        </p:nvSpPr>
        <p:spPr/>
        <p:txBody>
          <a:bodyPr/>
          <a:lstStyle/>
          <a:p>
            <a:pPr lvl="0"/>
            <a:r>
              <a:rPr>
                <a:latin typeface="Courier"/>
              </a:rPr>
              <a:t>summarize()</a:t>
            </a:r>
            <a:r>
              <a:rPr/>
              <a:t> is one of your “apply” functions</a:t>
            </a:r>
          </a:p>
          <a:p>
            <a:pPr lvl="0"/>
            <a:r>
              <a:rPr/>
              <a:t>The resulting data frame will have the same number of rows as your grouping variable</a:t>
            </a:r>
          </a:p>
          <a:p>
            <a:pPr lvl="0"/>
            <a:r>
              <a:rPr/>
              <a:t>You number of groups is 1 for ungrouped data frames</a:t>
            </a:r>
          </a:p>
        </p:txBody>
      </p:sp>
      <p:sp>
        <p:nvSpPr>
          <p:cNvPr id="4" name="Content Placeholder 3"/>
          <p:cNvSpPr>
            <a:spLocks noGrp="1"/>
          </p:cNvSpPr>
          <p:nvPr>
            <p:ph idx="2" sz="half"/>
          </p:nvPr>
        </p:nvSpPr>
        <p:spPr/>
        <p:txBody>
          <a:bodyPr/>
          <a:lstStyle/>
          <a:p>
            <a:pPr lvl="0" indent="0">
              <a:buNone/>
            </a:pPr>
            <a:r>
              <a:rPr i="1">
                <a:solidFill>
                  <a:srgbClr val="5C6370"/>
                </a:solidFill>
                <a:latin typeface="Courier"/>
              </a:rPr>
              <a:t># no groups  </a:t>
            </a:r>
            <a:br/>
            <a:r>
              <a:rPr>
                <a:solidFill>
                  <a:srgbClr val="ABB2BF"/>
                </a:solidFill>
                <a:latin typeface="Courier"/>
              </a:rPr>
              <a:t>bfi </a:t>
            </a:r>
            <a:r>
              <a:rPr>
                <a:solidFill>
                  <a:srgbClr val="56B6C2"/>
                </a:solidFill>
                <a:latin typeface="Courier"/>
              </a:rPr>
              <a:t>%&gt;%</a:t>
            </a:r>
            <a:r>
              <a:rPr>
                <a:solidFill>
                  <a:srgbClr val="ABB2BF"/>
                </a:solidFill>
                <a:latin typeface="Courier"/>
              </a:rPr>
              <a:t> </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61AFEF"/>
                </a:solidFill>
                <a:latin typeface="Courier"/>
              </a:rPr>
              <a:t>starts_with</a:t>
            </a:r>
            <a:r>
              <a:rPr>
                <a:solidFill>
                  <a:srgbClr val="ABB2BF"/>
                </a:solidFill>
                <a:latin typeface="Courier"/>
              </a:rPr>
              <a:t>(</a:t>
            </a:r>
            <a:r>
              <a:rPr>
                <a:solidFill>
                  <a:srgbClr val="98C379"/>
                </a:solidFill>
                <a:latin typeface="Courier"/>
              </a:rPr>
              <a:t>"C"</a:t>
            </a:r>
            <a:r>
              <a:rPr>
                <a:solidFill>
                  <a:srgbClr val="ABB2BF"/>
                </a:solidFill>
                <a:latin typeface="Courier"/>
              </a:rPr>
              <a:t>), age, gender, education) </a:t>
            </a:r>
            <a:r>
              <a:rPr>
                <a:solidFill>
                  <a:srgbClr val="56B6C2"/>
                </a:solidFill>
                <a:latin typeface="Courier"/>
              </a:rPr>
              <a:t>%&gt;%</a:t>
            </a:r>
            <a:br/>
            <a:r>
              <a:rPr>
                <a:solidFill>
                  <a:srgbClr val="ABB2BF"/>
                </a:solidFill>
                <a:latin typeface="Courier"/>
              </a:rPr>
              <a:t>  </a:t>
            </a:r>
            <a:r>
              <a:rPr>
                <a:solidFill>
                  <a:srgbClr val="61AFEF"/>
                </a:solidFill>
                <a:latin typeface="Courier"/>
              </a:rPr>
              <a:t>arrange</a:t>
            </a:r>
            <a:r>
              <a:rPr>
                <a:solidFill>
                  <a:srgbClr val="ABB2BF"/>
                </a:solidFill>
                <a:latin typeface="Courier"/>
              </a:rPr>
              <a:t>(education) </a:t>
            </a:r>
            <a:r>
              <a:rPr>
                <a:solidFill>
                  <a:srgbClr val="56B6C2"/>
                </a:solidFill>
                <a:latin typeface="Courier"/>
              </a:rPr>
              <a:t>%&gt;%</a:t>
            </a:r>
            <a:br/>
            <a:r>
              <a:rPr>
                <a:solidFill>
                  <a:srgbClr val="ABB2BF"/>
                </a:solidFill>
                <a:latin typeface="Courier"/>
              </a:rPr>
              <a:t>  </a:t>
            </a:r>
            <a:r>
              <a:rPr>
                <a:solidFill>
                  <a:srgbClr val="61AFEF"/>
                </a:solidFill>
                <a:latin typeface="Courier"/>
              </a:rPr>
              <a:t>summarize</a:t>
            </a:r>
            <a:r>
              <a:rPr>
                <a:solidFill>
                  <a:srgbClr val="ABB2BF"/>
                </a:solidFill>
                <a:latin typeface="Courier"/>
              </a:rPr>
              <a:t>(</a:t>
            </a:r>
            <a:r>
              <a:rPr>
                <a:solidFill>
                  <a:srgbClr val="C678DD"/>
                </a:solidFill>
                <a:latin typeface="Courier"/>
              </a:rPr>
              <a:t>age_by_edu =</a:t>
            </a:r>
            <a:r>
              <a:rPr>
                <a:solidFill>
                  <a:srgbClr val="ABB2BF"/>
                </a:solidFill>
                <a:latin typeface="Courier"/>
              </a:rPr>
              <a:t> </a:t>
            </a:r>
            <a:r>
              <a:rPr>
                <a:solidFill>
                  <a:srgbClr val="61AFEF"/>
                </a:solidFill>
                <a:latin typeface="Courier"/>
              </a:rPr>
              <a:t>mean</a:t>
            </a:r>
            <a:r>
              <a:rPr>
                <a:solidFill>
                  <a:srgbClr val="ABB2BF"/>
                </a:solidFill>
                <a:latin typeface="Courier"/>
              </a:rPr>
              <a:t>(age, </a:t>
            </a:r>
            <a:r>
              <a:rPr>
                <a:solidFill>
                  <a:srgbClr val="C678DD"/>
                </a:solidFill>
                <a:latin typeface="Courier"/>
              </a:rPr>
              <a:t>na.rm =</a:t>
            </a:r>
            <a:r>
              <a:rPr>
                <a:solidFill>
                  <a:srgbClr val="ABB2BF"/>
                </a:solidFill>
                <a:latin typeface="Courier"/>
              </a:rPr>
              <a:t> T))  </a:t>
            </a:r>
          </a:p>
          <a:p>
            <a:pPr lvl="0" indent="0">
              <a:buNone/>
            </a:pPr>
            <a:r>
              <a:rPr>
                <a:latin typeface="Courier"/>
              </a:rPr>
              <a:t># A tibble: 1 × 1
  age_by_edu
       &lt;dbl&gt;
1       28.8</a:t>
            </a:r>
          </a:p>
        </p:txBody>
      </p:sp>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marL="0">
              <a:buNone/>
            </a:pPr>
            <a:r>
              <a:rPr/>
              <a:t>Data Wrangling in </a:t>
            </a:r>
            <a:r>
              <a:rPr>
                <a:latin typeface="Courier"/>
              </a:rPr>
              <a:t>tidyr</a:t>
            </a:r>
          </a:p>
        </p:txBody>
      </p:sp>
      <p:pic>
        <p:nvPicPr>
          <p:cNvPr descr="https://github.com/rstudio/hex-stickers/raw/master/thumbs/tidyr.png" id="0" name="Picture 1"/>
          <p:cNvPicPr>
            <a:picLocks noGrp="1" noChangeAspect="1"/>
          </p:cNvPicPr>
          <p:nvPr/>
        </p:nvPicPr>
        <p:blipFill>
          <a:blip r:embed="rId2"/>
          <a:stretch>
            <a:fillRect/>
          </a:stretch>
        </p:blipFill>
        <p:spPr bwMode="auto">
          <a:xfrm>
            <a:off x="5194300" y="1193800"/>
            <a:ext cx="2946400" cy="3390900"/>
          </a:xfrm>
          <a:prstGeom prst="rect">
            <a:avLst/>
          </a:prstGeom>
          <a:noFill/>
          <a:ln w="9525">
            <a:noFill/>
            <a:headEnd/>
            <a:tailEnd/>
          </a:ln>
        </p:spPr>
      </p:pic>
    </p:spTree>
  </p:cSl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latin typeface="Courier"/>
              </a:rPr>
              <a:t>tidyr</a:t>
            </a:r>
          </a:p>
        </p:txBody>
      </p:sp>
      <p:sp>
        <p:nvSpPr>
          <p:cNvPr id="3" name="Content Placeholder 2"/>
          <p:cNvSpPr>
            <a:spLocks noGrp="1"/>
          </p:cNvSpPr>
          <p:nvPr>
            <p:ph idx="1"/>
          </p:nvPr>
        </p:nvSpPr>
        <p:spPr/>
        <p:txBody>
          <a:bodyPr/>
          <a:lstStyle/>
          <a:p>
            <a:pPr lvl="0"/>
            <a:r>
              <a:rPr/>
              <a:t>Now, let’s build off what we learned from dplyr and focus on </a:t>
            </a:r>
            <a:r>
              <a:rPr i="1"/>
              <a:t>reshaping</a:t>
            </a:r>
            <a:r>
              <a:rPr/>
              <a:t> and </a:t>
            </a:r>
            <a:r>
              <a:rPr i="1"/>
              <a:t>merging</a:t>
            </a:r>
            <a:r>
              <a:rPr/>
              <a:t> our data.</a:t>
            </a:r>
          </a:p>
          <a:p>
            <a:pPr lvl="0"/>
            <a:r>
              <a:rPr/>
              <a:t>First, the reshapers:</a:t>
            </a:r>
          </a:p>
          <a:p>
            <a:pPr lvl="0" indent="-342900" marL="342900">
              <a:buAutoNum type="arabicPeriod"/>
            </a:pPr>
            <a:r>
              <a:rPr>
                <a:latin typeface="Courier"/>
              </a:rPr>
              <a:t>pivot_longer()</a:t>
            </a:r>
            <a:r>
              <a:rPr/>
              <a:t>, which takes a “wide” format data frame and makes it long.</a:t>
            </a:r>
            <a:br/>
          </a:p>
          <a:p>
            <a:pPr lvl="0" indent="-342900" marL="342900">
              <a:buAutoNum type="arabicPeriod"/>
            </a:pPr>
            <a:r>
              <a:rPr>
                <a:latin typeface="Courier"/>
              </a:rPr>
              <a:t>pivot_wider()</a:t>
            </a:r>
            <a:r>
              <a:rPr/>
              <a:t>, which takes a “long” format data frame and makes it wide.</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latin typeface="Courier"/>
              </a:rPr>
              <a:t>tidyr</a:t>
            </a:r>
          </a:p>
        </p:txBody>
      </p:sp>
      <p:sp>
        <p:nvSpPr>
          <p:cNvPr id="3" name="Content Placeholder 2"/>
          <p:cNvSpPr>
            <a:spLocks noGrp="1"/>
          </p:cNvSpPr>
          <p:nvPr>
            <p:ph idx="1"/>
          </p:nvPr>
        </p:nvSpPr>
        <p:spPr/>
        <p:txBody>
          <a:bodyPr/>
          <a:lstStyle/>
          <a:p>
            <a:pPr lvl="0"/>
            <a:r>
              <a:rPr/>
              <a:t>Next, the mergers:</a:t>
            </a:r>
          </a:p>
          <a:p>
            <a:pPr lvl="0" indent="-342900" marL="342900">
              <a:buAutoNum startAt="3" type="arabicPeriod"/>
            </a:pPr>
            <a:r>
              <a:rPr>
                <a:latin typeface="Courier"/>
              </a:rPr>
              <a:t>full_join()</a:t>
            </a:r>
            <a:r>
              <a:rPr/>
              <a:t>, which merges </a:t>
            </a:r>
            <a:r>
              <a:rPr i="1"/>
              <a:t>all</a:t>
            </a:r>
            <a:r>
              <a:rPr/>
              <a:t> rows in either data frame</a:t>
            </a:r>
            <a:br/>
          </a:p>
          <a:p>
            <a:pPr lvl="0" indent="-342900" marL="342900">
              <a:buAutoNum startAt="3" type="arabicPeriod"/>
            </a:pPr>
            <a:r>
              <a:rPr>
                <a:latin typeface="Courier"/>
              </a:rPr>
              <a:t>inner_join()</a:t>
            </a:r>
            <a:r>
              <a:rPr/>
              <a:t>, which merges rows whose keys are present in </a:t>
            </a:r>
            <a:r>
              <a:rPr i="1"/>
              <a:t>both</a:t>
            </a:r>
            <a:r>
              <a:rPr/>
              <a:t> data frames</a:t>
            </a:r>
            <a:br/>
          </a:p>
          <a:p>
            <a:pPr lvl="0" indent="-342900" marL="342900">
              <a:buAutoNum startAt="3" type="arabicPeriod"/>
            </a:pPr>
            <a:r>
              <a:rPr>
                <a:latin typeface="Courier"/>
              </a:rPr>
              <a:t>left_join()</a:t>
            </a:r>
            <a:r>
              <a:rPr/>
              <a:t>, which “prioritizes” the first data set</a:t>
            </a:r>
            <a:br/>
          </a:p>
          <a:p>
            <a:pPr lvl="0" indent="-342900" marL="342900">
              <a:buAutoNum startAt="3" type="arabicPeriod"/>
            </a:pPr>
            <a:r>
              <a:rPr>
                <a:latin typeface="Courier"/>
              </a:rPr>
              <a:t>right_join()</a:t>
            </a:r>
            <a:r>
              <a:rPr/>
              <a:t>, which “prioritizes” the second data set</a:t>
            </a:r>
          </a:p>
          <a:p>
            <a:pPr lvl="0" indent="0" marL="0">
              <a:buNone/>
            </a:pPr>
            <a:r>
              <a:rPr/>
              <a:t>(See also:</a:t>
            </a:r>
            <a:r>
              <a:rPr>
                <a:latin typeface="Courier"/>
              </a:rPr>
              <a:t>anti_join()</a:t>
            </a:r>
            <a:r>
              <a:rPr/>
              <a:t> and </a:t>
            </a:r>
            <a:r>
              <a:rPr>
                <a:latin typeface="Courier"/>
              </a:rPr>
              <a:t>semi_join()</a:t>
            </a:r>
            <a:r>
              <a:rPr/>
              <a:t>)</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Assignments</a:t>
            </a:r>
          </a:p>
        </p:txBody>
      </p:sp>
      <p:sp>
        <p:nvSpPr>
          <p:cNvPr id="3" name="Content Placeholder 2"/>
          <p:cNvSpPr>
            <a:spLocks noGrp="1"/>
          </p:cNvSpPr>
          <p:nvPr>
            <p:ph idx="1"/>
          </p:nvPr>
        </p:nvSpPr>
        <p:spPr/>
        <p:txBody>
          <a:bodyPr/>
          <a:lstStyle/>
          <a:p>
            <a:pPr lvl="0" indent="0" marL="0">
              <a:spcBef>
                <a:spcPts val="3000"/>
              </a:spcBef>
              <a:buNone/>
            </a:pPr>
            <a:r>
              <a:rPr b="1"/>
              <a:t>Response Papers / Visualizations</a:t>
            </a:r>
          </a:p>
          <a:p>
            <a:pPr lvl="0"/>
            <a:r>
              <a:rPr/>
              <a:t>The main homework in the course is your weekly visualization assignment</a:t>
            </a:r>
          </a:p>
          <a:p>
            <a:pPr lvl="0"/>
            <a:r>
              <a:rPr/>
              <a:t>The goal is to demonstrate how the principles and skills you learn in the class function “in the wild.”</a:t>
            </a:r>
          </a:p>
          <a:p>
            <a:pPr lvl="0"/>
            <a:r>
              <a:rPr/>
              <a:t>These should be fun and not taken too seriously! No one is judging you for a pulling a graphic from Instagram instead of Nature.</a:t>
            </a:r>
          </a:p>
          <a:p>
            <a:pPr lvl="0"/>
            <a:r>
              <a:rPr/>
              <a:t>Due 12:01 AM each Monday (last class is “free points”)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Key </a:t>
            </a:r>
            <a:r>
              <a:rPr>
                <a:latin typeface="Courier"/>
              </a:rPr>
              <a:t>tidyr</a:t>
            </a:r>
            <a:r>
              <a:rPr/>
              <a:t> Functions</a:t>
            </a:r>
          </a:p>
        </p:txBody>
      </p:sp>
    </p:spTree>
  </p:cSl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1. </a:t>
            </a:r>
            <a:r>
              <a:rPr>
                <a:latin typeface="Courier"/>
              </a:rPr>
              <a:t>pivot_longer()</a:t>
            </a:r>
          </a:p>
        </p:txBody>
      </p:sp>
      <p:sp>
        <p:nvSpPr>
          <p:cNvPr id="3" name="Content Placeholder 2"/>
          <p:cNvSpPr>
            <a:spLocks noGrp="1"/>
          </p:cNvSpPr>
          <p:nvPr>
            <p:ph idx="1"/>
          </p:nvPr>
        </p:nvSpPr>
        <p:spPr/>
        <p:txBody>
          <a:bodyPr/>
          <a:lstStyle/>
          <a:p>
            <a:pPr lvl="0"/>
            <a:r>
              <a:rPr/>
              <a:t>(Formerly </a:t>
            </a:r>
            <a:r>
              <a:rPr>
                <a:latin typeface="Courier"/>
              </a:rPr>
              <a:t>gather()</a:t>
            </a:r>
            <a:r>
              <a:rPr/>
              <a:t>) Makes wide data long, based on a key </a:t>
            </a:r>
          </a:p>
          <a:p>
            <a:pPr lvl="0"/>
            <a:r>
              <a:rPr/>
              <a:t>Core arguments:</a:t>
            </a:r>
          </a:p>
          <a:p>
            <a:pPr lvl="1"/>
            <a:r>
              <a:rPr>
                <a:latin typeface="Courier"/>
              </a:rPr>
              <a:t>data</a:t>
            </a:r>
            <a:r>
              <a:rPr/>
              <a:t>: the data, blank if piped</a:t>
            </a:r>
          </a:p>
          <a:p>
            <a:pPr lvl="1"/>
            <a:r>
              <a:rPr>
                <a:latin typeface="Courier"/>
              </a:rPr>
              <a:t>cols</a:t>
            </a:r>
            <a:r>
              <a:rPr/>
              <a:t>: columns to be made long, selected via </a:t>
            </a:r>
            <a:r>
              <a:rPr>
                <a:latin typeface="Courier"/>
              </a:rPr>
              <a:t>select()</a:t>
            </a:r>
            <a:r>
              <a:rPr/>
              <a:t> calls</a:t>
            </a:r>
          </a:p>
          <a:p>
            <a:pPr lvl="1"/>
            <a:r>
              <a:rPr>
                <a:latin typeface="Courier"/>
              </a:rPr>
              <a:t>names_to</a:t>
            </a:r>
            <a:r>
              <a:rPr/>
              <a:t>: name(s) of key column(s) in new long data frame (string or string vector)</a:t>
            </a:r>
          </a:p>
          <a:p>
            <a:pPr lvl="1"/>
            <a:r>
              <a:rPr>
                <a:latin typeface="Courier"/>
              </a:rPr>
              <a:t>values_to</a:t>
            </a:r>
            <a:r>
              <a:rPr/>
              <a:t>: name of values in new long data frame (string)</a:t>
            </a:r>
          </a:p>
          <a:p>
            <a:pPr lvl="1"/>
            <a:r>
              <a:rPr>
                <a:latin typeface="Courier"/>
              </a:rPr>
              <a:t>names_sep</a:t>
            </a:r>
            <a:r>
              <a:rPr/>
              <a:t>: separator in column headers, if multiple keys</a:t>
            </a:r>
          </a:p>
          <a:p>
            <a:pPr lvl="1"/>
            <a:r>
              <a:rPr>
                <a:latin typeface="Courier"/>
              </a:rPr>
              <a:t>values_drop_na</a:t>
            </a:r>
            <a:r>
              <a:rPr/>
              <a:t>: drop missing cells (similar to </a:t>
            </a:r>
            <a:r>
              <a:rPr>
                <a:latin typeface="Courier"/>
              </a:rPr>
              <a:t>na.rm = T</a:t>
            </a:r>
            <a:r>
              <a:rPr/>
              <a:t>) </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1. </a:t>
            </a:r>
            <a:r>
              <a:rPr>
                <a:latin typeface="Courier"/>
              </a:rPr>
              <a:t>pivot_longer()</a:t>
            </a:r>
            <a:r>
              <a:rPr/>
              <a:t>: Basic Application</a:t>
            </a:r>
          </a:p>
        </p:txBody>
      </p:sp>
      <p:sp>
        <p:nvSpPr>
          <p:cNvPr id="3" name="Content Placeholder 2"/>
          <p:cNvSpPr>
            <a:spLocks noGrp="1"/>
          </p:cNvSpPr>
          <p:nvPr>
            <p:ph idx="1"/>
          </p:nvPr>
        </p:nvSpPr>
        <p:spPr/>
        <p:txBody>
          <a:bodyPr/>
          <a:lstStyle/>
          <a:p>
            <a:pPr lvl="0" indent="0" marL="0">
              <a:buNone/>
            </a:pPr>
            <a:r>
              <a:rPr/>
              <a:t>Let’s start with an easy one – one key, one value:</a:t>
            </a:r>
          </a:p>
        </p:txBody>
      </p:sp>
    </p:spTree>
  </p:cSl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rownames_to_column</a:t>
            </a:r>
            <a:r>
              <a:rPr>
                <a:solidFill>
                  <a:srgbClr val="ABB2BF"/>
                </a:solidFill>
                <a:latin typeface="Courier"/>
              </a:rPr>
              <a:t>(</a:t>
            </a:r>
            <a:r>
              <a:rPr>
                <a:solidFill>
                  <a:srgbClr val="98C379"/>
                </a:solidFill>
                <a:latin typeface="Courier"/>
              </a:rPr>
              <a:t>"SID"</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pivot_longer</a:t>
            </a:r>
            <a:r>
              <a:rPr>
                <a:solidFill>
                  <a:srgbClr val="ABB2BF"/>
                </a:solidFill>
                <a:latin typeface="Courier"/>
              </a:rPr>
              <a:t>(</a:t>
            </a:r>
            <a:br/>
            <a:r>
              <a:rPr>
                <a:solidFill>
                  <a:srgbClr val="ABB2BF"/>
                </a:solidFill>
                <a:latin typeface="Courier"/>
              </a:rPr>
              <a:t>    </a:t>
            </a:r>
            <a:r>
              <a:rPr>
                <a:solidFill>
                  <a:srgbClr val="C678DD"/>
                </a:solidFill>
                <a:latin typeface="Courier"/>
              </a:rPr>
              <a:t>cols =</a:t>
            </a:r>
            <a:r>
              <a:rPr>
                <a:solidFill>
                  <a:srgbClr val="ABB2BF"/>
                </a:solidFill>
                <a:latin typeface="Courier"/>
              </a:rPr>
              <a:t> A1</a:t>
            </a:r>
            <a:r>
              <a:rPr>
                <a:solidFill>
                  <a:srgbClr val="56B6C2"/>
                </a:solidFill>
                <a:latin typeface="Courier"/>
              </a:rPr>
              <a:t>:</a:t>
            </a:r>
            <a:r>
              <a:rPr>
                <a:solidFill>
                  <a:srgbClr val="ABB2BF"/>
                </a:solidFill>
                <a:latin typeface="Courier"/>
              </a:rPr>
              <a:t>O5</a:t>
            </a:r>
            <a:br/>
            <a:r>
              <a:rPr>
                <a:solidFill>
                  <a:srgbClr val="ABB2BF"/>
                </a:solidFill>
                <a:latin typeface="Courier"/>
              </a:rPr>
              <a:t>    , </a:t>
            </a:r>
            <a:r>
              <a:rPr>
                <a:solidFill>
                  <a:srgbClr val="C678DD"/>
                </a:solidFill>
                <a:latin typeface="Courier"/>
              </a:rPr>
              <a:t>names_to =</a:t>
            </a:r>
            <a:r>
              <a:rPr>
                <a:solidFill>
                  <a:srgbClr val="ABB2BF"/>
                </a:solidFill>
                <a:latin typeface="Courier"/>
              </a:rPr>
              <a:t> </a:t>
            </a:r>
            <a:r>
              <a:rPr>
                <a:solidFill>
                  <a:srgbClr val="98C379"/>
                </a:solidFill>
                <a:latin typeface="Courier"/>
              </a:rPr>
              <a:t>"item"</a:t>
            </a:r>
            <a:br/>
            <a:r>
              <a:rPr>
                <a:solidFill>
                  <a:srgbClr val="ABB2BF"/>
                </a:solidFill>
                <a:latin typeface="Courier"/>
              </a:rPr>
              <a:t>    , </a:t>
            </a:r>
            <a:r>
              <a:rPr>
                <a:solidFill>
                  <a:srgbClr val="C678DD"/>
                </a:solidFill>
                <a:latin typeface="Courier"/>
              </a:rPr>
              <a:t>values_to =</a:t>
            </a:r>
            <a:r>
              <a:rPr>
                <a:solidFill>
                  <a:srgbClr val="ABB2BF"/>
                </a:solidFill>
                <a:latin typeface="Courier"/>
              </a:rPr>
              <a:t> </a:t>
            </a:r>
            <a:r>
              <a:rPr>
                <a:solidFill>
                  <a:srgbClr val="98C379"/>
                </a:solidFill>
                <a:latin typeface="Courier"/>
              </a:rPr>
              <a:t>"values"</a:t>
            </a:r>
            <a:br/>
            <a:r>
              <a:rPr>
                <a:solidFill>
                  <a:srgbClr val="ABB2BF"/>
                </a:solidFill>
                <a:latin typeface="Courier"/>
              </a:rPr>
              <a:t>    , </a:t>
            </a:r>
            <a:r>
              <a:rPr>
                <a:solidFill>
                  <a:srgbClr val="C678DD"/>
                </a:solidFill>
                <a:latin typeface="Courier"/>
              </a:rPr>
              <a:t>values_drop_na =</a:t>
            </a:r>
            <a:r>
              <a:rPr>
                <a:solidFill>
                  <a:srgbClr val="ABB2BF"/>
                </a:solidFill>
                <a:latin typeface="Courier"/>
              </a:rPr>
              <a:t> T</a:t>
            </a:r>
            <a:br/>
            <a:r>
              <a:rPr>
                <a:solidFill>
                  <a:srgbClr val="ABB2BF"/>
                </a:solidFill>
                <a:latin typeface="Courier"/>
              </a:rPr>
              <a:t>  )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8</a:t>
            </a:r>
            <a:r>
              <a:rPr>
                <a:solidFill>
                  <a:srgbClr val="ABB2BF"/>
                </a:solidFill>
                <a:latin typeface="Courier"/>
              </a:rPr>
              <a:t>)</a:t>
            </a:r>
          </a:p>
        </p:txBody>
      </p:sp>
      <p:sp>
        <p:nvSpPr>
          <p:cNvPr id="4" name="Content Placeholder 3"/>
          <p:cNvSpPr>
            <a:spLocks noGrp="1"/>
          </p:cNvSpPr>
          <p:nvPr>
            <p:ph idx="2" sz="half"/>
          </p:nvPr>
        </p:nvSpPr>
        <p:spPr/>
        <p:txBody>
          <a:bodyPr/>
          <a:lstStyle/>
          <a:p>
            <a:pPr lvl="0" indent="0">
              <a:buNone/>
            </a:pPr>
            <a:r>
              <a:rPr>
                <a:latin typeface="Courier"/>
              </a:rPr>
              <a:t># A tibble: 69,492 × 6
  SID   gender education   age item  values
  &lt;chr&gt;  &lt;int&gt; &lt;chr&gt;     &lt;int&gt; &lt;chr&gt;  &lt;int&gt;
1 1          1 &lt;NA&gt;         16 A1         2
2 1          1 &lt;NA&gt;         16 A2         4
3 1          1 &lt;NA&gt;         16 A3         3
4 1          1 &lt;NA&gt;         16 A4         4
5 1          1 &lt;NA&gt;         16 A5         4
6 1          1 &lt;NA&gt;         16 C1         2
7 1          1 &lt;NA&gt;         16 C2         3
8 1          1 &lt;NA&gt;         16 C3         3
# … with 69,484 more rows</a:t>
            </a:r>
          </a:p>
        </p:txBody>
      </p:sp>
    </p:spTree>
  </p:cSl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1. </a:t>
            </a:r>
            <a:r>
              <a:rPr>
                <a:latin typeface="Courier"/>
              </a:rPr>
              <a:t>pivot_longer()</a:t>
            </a:r>
            <a:r>
              <a:rPr/>
              <a:t>: More Advanced Application</a:t>
            </a:r>
          </a:p>
        </p:txBody>
      </p:sp>
      <p:sp>
        <p:nvSpPr>
          <p:cNvPr id="3" name="Content Placeholder 2"/>
          <p:cNvSpPr>
            <a:spLocks noGrp="1"/>
          </p:cNvSpPr>
          <p:nvPr>
            <p:ph idx="1"/>
          </p:nvPr>
        </p:nvSpPr>
        <p:spPr/>
        <p:txBody>
          <a:bodyPr/>
          <a:lstStyle/>
          <a:p>
            <a:pPr lvl="0" indent="0" marL="0">
              <a:buNone/>
            </a:pPr>
            <a:r>
              <a:rPr/>
              <a:t>Now a harder one – two keys, one value:</a:t>
            </a:r>
          </a:p>
        </p:txBody>
      </p:sp>
    </p:spTree>
  </p:cSl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rownames_to_column</a:t>
            </a:r>
            <a:r>
              <a:rPr>
                <a:solidFill>
                  <a:srgbClr val="ABB2BF"/>
                </a:solidFill>
                <a:latin typeface="Courier"/>
              </a:rPr>
              <a:t>(</a:t>
            </a:r>
            <a:r>
              <a:rPr>
                <a:solidFill>
                  <a:srgbClr val="98C379"/>
                </a:solidFill>
                <a:latin typeface="Courier"/>
              </a:rPr>
              <a:t>"SID"</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pivot_longer</a:t>
            </a:r>
            <a:r>
              <a:rPr>
                <a:solidFill>
                  <a:srgbClr val="ABB2BF"/>
                </a:solidFill>
                <a:latin typeface="Courier"/>
              </a:rPr>
              <a:t>(</a:t>
            </a:r>
            <a:br/>
            <a:r>
              <a:rPr>
                <a:solidFill>
                  <a:srgbClr val="ABB2BF"/>
                </a:solidFill>
                <a:latin typeface="Courier"/>
              </a:rPr>
              <a:t>    </a:t>
            </a:r>
            <a:r>
              <a:rPr>
                <a:solidFill>
                  <a:srgbClr val="C678DD"/>
                </a:solidFill>
                <a:latin typeface="Courier"/>
              </a:rPr>
              <a:t>cols =</a:t>
            </a:r>
            <a:r>
              <a:rPr>
                <a:solidFill>
                  <a:srgbClr val="ABB2BF"/>
                </a:solidFill>
                <a:latin typeface="Courier"/>
              </a:rPr>
              <a:t> A1</a:t>
            </a:r>
            <a:r>
              <a:rPr>
                <a:solidFill>
                  <a:srgbClr val="56B6C2"/>
                </a:solidFill>
                <a:latin typeface="Courier"/>
              </a:rPr>
              <a:t>:</a:t>
            </a:r>
            <a:r>
              <a:rPr>
                <a:solidFill>
                  <a:srgbClr val="ABB2BF"/>
                </a:solidFill>
                <a:latin typeface="Courier"/>
              </a:rPr>
              <a:t>O5</a:t>
            </a:r>
            <a:br/>
            <a:r>
              <a:rPr>
                <a:solidFill>
                  <a:srgbClr val="ABB2BF"/>
                </a:solidFill>
                <a:latin typeface="Courier"/>
              </a:rPr>
              <a:t>    , </a:t>
            </a:r>
            <a:r>
              <a:rPr>
                <a:solidFill>
                  <a:srgbClr val="C678DD"/>
                </a:solidFill>
                <a:latin typeface="Courier"/>
              </a:rPr>
              <a:t>names_to =</a:t>
            </a:r>
            <a:r>
              <a:rPr>
                <a:solidFill>
                  <a:srgbClr val="ABB2BF"/>
                </a:solidFill>
                <a:latin typeface="Courier"/>
              </a:rPr>
              <a:t> </a:t>
            </a:r>
            <a:r>
              <a:rPr>
                <a:solidFill>
                  <a:srgbClr val="61AFEF"/>
                </a:solidFill>
                <a:latin typeface="Courier"/>
              </a:rPr>
              <a:t>c</a:t>
            </a:r>
            <a:r>
              <a:rPr>
                <a:solidFill>
                  <a:srgbClr val="ABB2BF"/>
                </a:solidFill>
                <a:latin typeface="Courier"/>
              </a:rPr>
              <a:t>(</a:t>
            </a:r>
            <a:r>
              <a:rPr>
                <a:solidFill>
                  <a:srgbClr val="98C379"/>
                </a:solidFill>
                <a:latin typeface="Courier"/>
              </a:rPr>
              <a:t>"trait"</a:t>
            </a:r>
            <a:r>
              <a:rPr>
                <a:solidFill>
                  <a:srgbClr val="ABB2BF"/>
                </a:solidFill>
                <a:latin typeface="Courier"/>
              </a:rPr>
              <a:t>, </a:t>
            </a:r>
            <a:r>
              <a:rPr>
                <a:solidFill>
                  <a:srgbClr val="98C379"/>
                </a:solidFill>
                <a:latin typeface="Courier"/>
              </a:rPr>
              <a:t>"item_num"</a:t>
            </a:r>
            <a:r>
              <a:rPr>
                <a:solidFill>
                  <a:srgbClr val="ABB2BF"/>
                </a:solidFill>
                <a:latin typeface="Courier"/>
              </a:rPr>
              <a:t>)</a:t>
            </a:r>
            <a:br/>
            <a:r>
              <a:rPr>
                <a:solidFill>
                  <a:srgbClr val="ABB2BF"/>
                </a:solidFill>
                <a:latin typeface="Courier"/>
              </a:rPr>
              <a:t>    , </a:t>
            </a:r>
            <a:r>
              <a:rPr>
                <a:solidFill>
                  <a:srgbClr val="C678DD"/>
                </a:solidFill>
                <a:latin typeface="Courier"/>
              </a:rPr>
              <a:t>names_sep =</a:t>
            </a:r>
            <a:r>
              <a:rPr>
                <a:solidFill>
                  <a:srgbClr val="ABB2BF"/>
                </a:solidFill>
                <a:latin typeface="Courier"/>
              </a:rPr>
              <a:t> </a:t>
            </a:r>
            <a:r>
              <a:rPr>
                <a:solidFill>
                  <a:srgbClr val="56B6C2"/>
                </a:solidFill>
                <a:latin typeface="Courier"/>
              </a:rPr>
              <a:t>-</a:t>
            </a:r>
            <a:r>
              <a:rPr>
                <a:solidFill>
                  <a:srgbClr val="D19A66"/>
                </a:solidFill>
                <a:latin typeface="Courier"/>
              </a:rPr>
              <a:t>1</a:t>
            </a:r>
            <a:br/>
            <a:r>
              <a:rPr>
                <a:solidFill>
                  <a:srgbClr val="ABB2BF"/>
                </a:solidFill>
                <a:latin typeface="Courier"/>
              </a:rPr>
              <a:t>    , </a:t>
            </a:r>
            <a:r>
              <a:rPr>
                <a:solidFill>
                  <a:srgbClr val="C678DD"/>
                </a:solidFill>
                <a:latin typeface="Courier"/>
              </a:rPr>
              <a:t>values_to =</a:t>
            </a:r>
            <a:r>
              <a:rPr>
                <a:solidFill>
                  <a:srgbClr val="ABB2BF"/>
                </a:solidFill>
                <a:latin typeface="Courier"/>
              </a:rPr>
              <a:t> </a:t>
            </a:r>
            <a:r>
              <a:rPr>
                <a:solidFill>
                  <a:srgbClr val="98C379"/>
                </a:solidFill>
                <a:latin typeface="Courier"/>
              </a:rPr>
              <a:t>"values"</a:t>
            </a:r>
            <a:br/>
            <a:r>
              <a:rPr>
                <a:solidFill>
                  <a:srgbClr val="ABB2BF"/>
                </a:solidFill>
                <a:latin typeface="Courier"/>
              </a:rPr>
              <a:t>    , </a:t>
            </a:r>
            <a:r>
              <a:rPr>
                <a:solidFill>
                  <a:srgbClr val="C678DD"/>
                </a:solidFill>
                <a:latin typeface="Courier"/>
              </a:rPr>
              <a:t>values_drop_na =</a:t>
            </a:r>
            <a:r>
              <a:rPr>
                <a:solidFill>
                  <a:srgbClr val="ABB2BF"/>
                </a:solidFill>
                <a:latin typeface="Courier"/>
              </a:rPr>
              <a:t> T</a:t>
            </a:r>
            <a:br/>
            <a:r>
              <a:rPr>
                <a:solidFill>
                  <a:srgbClr val="ABB2BF"/>
                </a:solidFill>
                <a:latin typeface="Courier"/>
              </a:rPr>
              <a:t>  )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8</a:t>
            </a:r>
            <a:r>
              <a:rPr>
                <a:solidFill>
                  <a:srgbClr val="ABB2BF"/>
                </a:solidFill>
                <a:latin typeface="Courier"/>
              </a:rPr>
              <a:t>)</a:t>
            </a:r>
          </a:p>
        </p:txBody>
      </p:sp>
      <p:sp>
        <p:nvSpPr>
          <p:cNvPr id="4" name="Content Placeholder 3"/>
          <p:cNvSpPr>
            <a:spLocks noGrp="1"/>
          </p:cNvSpPr>
          <p:nvPr>
            <p:ph idx="2" sz="half"/>
          </p:nvPr>
        </p:nvSpPr>
        <p:spPr/>
        <p:txBody>
          <a:bodyPr/>
          <a:lstStyle/>
          <a:p>
            <a:pPr lvl="0" indent="0">
              <a:buNone/>
            </a:pPr>
            <a:r>
              <a:rPr>
                <a:latin typeface="Courier"/>
              </a:rPr>
              <a:t># A tibble: 69,492 × 7
  SID   gender education   age trait item_num values
  &lt;chr&gt;  &lt;int&gt; &lt;chr&gt;     &lt;int&gt; &lt;chr&gt; &lt;chr&gt;     &lt;int&gt;
1 1          1 &lt;NA&gt;         16 A     1             2
2 1          1 &lt;NA&gt;         16 A     2             4
3 1          1 &lt;NA&gt;         16 A     3             3
4 1          1 &lt;NA&gt;         16 A     4             4
5 1          1 &lt;NA&gt;         16 A     5             4
6 1          1 &lt;NA&gt;         16 C     1             2
7 1          1 &lt;NA&gt;         16 C     2             3
8 1          1 &lt;NA&gt;         16 C     3             3
# … with 69,484 more rows</a:t>
            </a:r>
          </a:p>
        </p:txBody>
      </p:sp>
    </p:spTree>
  </p:cSl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pivot_wider()</a:t>
            </a:r>
          </a:p>
        </p:txBody>
      </p:sp>
      <p:sp>
        <p:nvSpPr>
          <p:cNvPr id="3" name="Content Placeholder 2"/>
          <p:cNvSpPr>
            <a:spLocks noGrp="1"/>
          </p:cNvSpPr>
          <p:nvPr>
            <p:ph idx="1"/>
          </p:nvPr>
        </p:nvSpPr>
        <p:spPr/>
        <p:txBody>
          <a:bodyPr/>
          <a:lstStyle/>
          <a:p>
            <a:pPr lvl="0"/>
            <a:r>
              <a:rPr/>
              <a:t>(Formerly </a:t>
            </a:r>
            <a:r>
              <a:rPr>
                <a:latin typeface="Courier"/>
              </a:rPr>
              <a:t>spread()</a:t>
            </a:r>
            <a:r>
              <a:rPr/>
              <a:t>) Makes wide data long, based on a key </a:t>
            </a:r>
          </a:p>
          <a:p>
            <a:pPr lvl="0"/>
            <a:r>
              <a:rPr/>
              <a:t>Core arguments:</a:t>
            </a:r>
          </a:p>
          <a:p>
            <a:pPr lvl="1"/>
            <a:r>
              <a:rPr>
                <a:latin typeface="Courier"/>
              </a:rPr>
              <a:t>data</a:t>
            </a:r>
            <a:r>
              <a:rPr/>
              <a:t>: the data, blank if piped</a:t>
            </a:r>
          </a:p>
          <a:p>
            <a:pPr lvl="1"/>
            <a:r>
              <a:rPr>
                <a:latin typeface="Courier"/>
              </a:rPr>
              <a:t>names_from</a:t>
            </a:r>
            <a:r>
              <a:rPr/>
              <a:t>: name(s) of key column(s) in new long data frame (string or string vector)</a:t>
            </a:r>
          </a:p>
          <a:p>
            <a:pPr lvl="1"/>
            <a:r>
              <a:rPr>
                <a:latin typeface="Courier"/>
              </a:rPr>
              <a:t>names_sep</a:t>
            </a:r>
            <a:r>
              <a:rPr/>
              <a:t>: separator in column headers, if multiple keys</a:t>
            </a:r>
          </a:p>
          <a:p>
            <a:pPr lvl="1"/>
            <a:r>
              <a:rPr>
                <a:latin typeface="Courier"/>
              </a:rPr>
              <a:t>names_glue</a:t>
            </a:r>
            <a:r>
              <a:rPr/>
              <a:t>: specify multiple or custom separators of multiple keys</a:t>
            </a:r>
          </a:p>
          <a:p>
            <a:pPr lvl="1"/>
            <a:r>
              <a:rPr>
                <a:latin typeface="Courier"/>
              </a:rPr>
              <a:t>values_from</a:t>
            </a:r>
            <a:r>
              <a:rPr/>
              <a:t>: name of values in new long data frame (string)</a:t>
            </a:r>
          </a:p>
          <a:p>
            <a:pPr lvl="1"/>
            <a:r>
              <a:rPr>
                <a:latin typeface="Courier"/>
              </a:rPr>
              <a:t>values_fn</a:t>
            </a:r>
            <a:r>
              <a:rPr/>
              <a:t>: function applied to data with duplicate labels </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pivot_wider()</a:t>
            </a:r>
            <a:r>
              <a:rPr/>
              <a:t>: Basic Application</a:t>
            </a:r>
          </a:p>
        </p:txBody>
      </p:sp>
      <p:sp>
        <p:nvSpPr>
          <p:cNvPr id="3" name="Content Placeholder 2"/>
          <p:cNvSpPr>
            <a:spLocks noGrp="1"/>
          </p:cNvSpPr>
          <p:nvPr>
            <p:ph idx="1"/>
          </p:nvPr>
        </p:nvSpPr>
        <p:spPr/>
        <p:txBody>
          <a:bodyPr/>
          <a:lstStyle/>
          <a:p>
            <a:pPr lvl="0" indent="0">
              <a:buNone/>
            </a:pPr>
            <a:r>
              <a:rPr>
                <a:solidFill>
                  <a:srgbClr val="ABB2BF"/>
                </a:solidFill>
                <a:latin typeface="Courier"/>
              </a:rPr>
              <a:t>bfi_long </a:t>
            </a:r>
            <a:r>
              <a:rPr>
                <a:solidFill>
                  <a:srgbClr val="56B6C2"/>
                </a:solidFill>
                <a:latin typeface="Courier"/>
              </a:rPr>
              <a:t>%&gt;%</a:t>
            </a:r>
            <a:br/>
            <a:r>
              <a:rPr>
                <a:solidFill>
                  <a:srgbClr val="ABB2BF"/>
                </a:solidFill>
                <a:latin typeface="Courier"/>
              </a:rPr>
              <a:t>  </a:t>
            </a:r>
            <a:r>
              <a:rPr>
                <a:solidFill>
                  <a:srgbClr val="61AFEF"/>
                </a:solidFill>
                <a:latin typeface="Courier"/>
              </a:rPr>
              <a:t>pivot_wider</a:t>
            </a:r>
            <a:r>
              <a:rPr>
                <a:solidFill>
                  <a:srgbClr val="ABB2BF"/>
                </a:solidFill>
                <a:latin typeface="Courier"/>
              </a:rPr>
              <a:t>(</a:t>
            </a:r>
            <a:br/>
            <a:r>
              <a:rPr>
                <a:solidFill>
                  <a:srgbClr val="ABB2BF"/>
                </a:solidFill>
                <a:latin typeface="Courier"/>
              </a:rPr>
              <a:t>    </a:t>
            </a:r>
            <a:r>
              <a:rPr>
                <a:solidFill>
                  <a:srgbClr val="C678DD"/>
                </a:solidFill>
                <a:latin typeface="Courier"/>
              </a:rPr>
              <a:t>names_from =</a:t>
            </a:r>
            <a:r>
              <a:rPr>
                <a:solidFill>
                  <a:srgbClr val="ABB2BF"/>
                </a:solidFill>
                <a:latin typeface="Courier"/>
              </a:rPr>
              <a:t> </a:t>
            </a:r>
            <a:r>
              <a:rPr>
                <a:solidFill>
                  <a:srgbClr val="98C379"/>
                </a:solidFill>
                <a:latin typeface="Courier"/>
              </a:rPr>
              <a:t>"item"</a:t>
            </a:r>
            <a:br/>
            <a:r>
              <a:rPr>
                <a:solidFill>
                  <a:srgbClr val="ABB2BF"/>
                </a:solidFill>
                <a:latin typeface="Courier"/>
              </a:rPr>
              <a:t>    , </a:t>
            </a:r>
            <a:r>
              <a:rPr>
                <a:solidFill>
                  <a:srgbClr val="C678DD"/>
                </a:solidFill>
                <a:latin typeface="Courier"/>
              </a:rPr>
              <a:t>values_from =</a:t>
            </a:r>
            <a:r>
              <a:rPr>
                <a:solidFill>
                  <a:srgbClr val="ABB2BF"/>
                </a:solidFill>
                <a:latin typeface="Courier"/>
              </a:rPr>
              <a:t> </a:t>
            </a:r>
            <a:r>
              <a:rPr>
                <a:solidFill>
                  <a:srgbClr val="98C379"/>
                </a:solidFill>
                <a:latin typeface="Courier"/>
              </a:rPr>
              <a:t>"values"</a:t>
            </a:r>
            <a:br/>
            <a:r>
              <a:rPr>
                <a:solidFill>
                  <a:srgbClr val="ABB2BF"/>
                </a:solidFill>
                <a:latin typeface="Courier"/>
              </a:rPr>
              <a:t>  )</a:t>
            </a:r>
          </a:p>
          <a:p>
            <a:pPr lvl="0" indent="0">
              <a:buNone/>
            </a:pPr>
            <a:r>
              <a:rPr>
                <a:latin typeface="Courier"/>
              </a:rPr>
              <a:t># A tibble: 2,800 × 29
   SID   gender education    age    A1    A2    A3    A4    A5    C1    C2    C3
   &lt;chr&gt;  &lt;int&gt; &lt;chr&gt;      &lt;int&gt; &lt;int&gt; &lt;int&gt; &lt;int&gt; &lt;int&gt; &lt;int&gt; &lt;int&gt; &lt;int&gt; &lt;int&gt;
 1 1          1 &lt;NA&gt;          16     2     4     3     4     4     2     3     3
 2 2          2 &lt;NA&gt;          18     2     4     5     2     5     5     4     4
 3 3          2 &lt;NA&gt;          17     5     4     5     4     4     4     5     4
 4 4          2 &lt;NA&gt;          17     4     4     6     5     5     4     4     3
 5 5          1 &lt;NA&gt;          17     2     3     3     4     5     4     4     5
 6 6          2 Some Coll…    21     6     6     5     6     5     6     6     6
 7 7          1 &lt;NA&gt;          18     2     5     5     3     5     5     4     4
 8 8          1 HS            19     4     3     1     5     1     3     2     4
 9 9          1 Below HS      19     4     3     6     3     3     6     6     3
10 10         2 &lt;NA&gt;          17     2     5     6     6     5     6     5     6
# … with 2,790 more rows, and 17 more variables: C4 &lt;int&gt;, C5 &lt;int&gt;, E1 &lt;int&gt;,
#   E2 &lt;int&gt;, E3 &lt;int&gt;, E4 &lt;int&gt;, E5 &lt;int&gt;, N1 &lt;int&gt;, N2 &lt;int&gt;, N3 &lt;int&gt;,
#   N4 &lt;int&gt;, N5 &lt;int&gt;, O1 &lt;int&gt;, O2 &lt;int&gt;, O3 &lt;int&gt;, O4 &lt;int&gt;, O5 &lt;int&gt;</a:t>
            </a:r>
          </a:p>
        </p:txBody>
      </p:sp>
    </p:spTree>
  </p:cSl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pivot_wider()</a:t>
            </a:r>
            <a:r>
              <a:rPr/>
              <a:t>: More Advanced</a:t>
            </a:r>
          </a:p>
        </p:txBody>
      </p:sp>
      <p:sp>
        <p:nvSpPr>
          <p:cNvPr id="3" name="Content Placeholder 2"/>
          <p:cNvSpPr>
            <a:spLocks noGrp="1"/>
          </p:cNvSpPr>
          <p:nvPr>
            <p:ph idx="1"/>
          </p:nvPr>
        </p:nvSpPr>
        <p:spPr/>
        <p:txBody>
          <a:bodyPr/>
          <a:lstStyle/>
          <a:p>
            <a:pPr lvl="0" indent="0">
              <a:buNone/>
            </a:pPr>
            <a:r>
              <a:rPr>
                <a:solidFill>
                  <a:srgbClr val="ABB2BF"/>
                </a:solidFill>
                <a:latin typeface="Courier"/>
              </a:rPr>
              <a:t>bfi_long </a:t>
            </a:r>
            <a:r>
              <a:rPr>
                <a:solidFill>
                  <a:srgbClr val="56B6C2"/>
                </a:solidFill>
                <a:latin typeface="Courier"/>
              </a:rPr>
              <a:t>%&gt;%</a:t>
            </a:r>
            <a:br/>
            <a:r>
              <a:rPr>
                <a:solidFill>
                  <a:srgbClr val="ABB2BF"/>
                </a:solidFill>
                <a:latin typeface="Courier"/>
              </a:rPr>
              <a:t>  </a:t>
            </a:r>
            <a:r>
              <a:rPr>
                <a:solidFill>
                  <a:srgbClr val="61AFEF"/>
                </a:solidFill>
                <a:latin typeface="Courier"/>
              </a:rPr>
              <a:t>pivot_wider</a:t>
            </a:r>
            <a:r>
              <a:rPr>
                <a:solidFill>
                  <a:srgbClr val="ABB2BF"/>
                </a:solidFill>
                <a:latin typeface="Courier"/>
              </a:rPr>
              <a:t>(</a:t>
            </a:r>
            <a:br/>
            <a:r>
              <a:rPr>
                <a:solidFill>
                  <a:srgbClr val="ABB2BF"/>
                </a:solidFill>
                <a:latin typeface="Courier"/>
              </a:rPr>
              <a:t>    </a:t>
            </a:r>
            <a:r>
              <a:rPr>
                <a:solidFill>
                  <a:srgbClr val="C678DD"/>
                </a:solidFill>
                <a:latin typeface="Courier"/>
              </a:rPr>
              <a:t>names_from =</a:t>
            </a:r>
            <a:r>
              <a:rPr>
                <a:solidFill>
                  <a:srgbClr val="ABB2BF"/>
                </a:solidFill>
                <a:latin typeface="Courier"/>
              </a:rPr>
              <a:t> </a:t>
            </a:r>
            <a:r>
              <a:rPr>
                <a:solidFill>
                  <a:srgbClr val="61AFEF"/>
                </a:solidFill>
                <a:latin typeface="Courier"/>
              </a:rPr>
              <a:t>c</a:t>
            </a:r>
            <a:r>
              <a:rPr>
                <a:solidFill>
                  <a:srgbClr val="ABB2BF"/>
                </a:solidFill>
                <a:latin typeface="Courier"/>
              </a:rPr>
              <a:t>(</a:t>
            </a:r>
            <a:r>
              <a:rPr>
                <a:solidFill>
                  <a:srgbClr val="98C379"/>
                </a:solidFill>
                <a:latin typeface="Courier"/>
              </a:rPr>
              <a:t>"trait"</a:t>
            </a:r>
            <a:r>
              <a:rPr>
                <a:solidFill>
                  <a:srgbClr val="ABB2BF"/>
                </a:solidFill>
                <a:latin typeface="Courier"/>
              </a:rPr>
              <a:t>, </a:t>
            </a:r>
            <a:r>
              <a:rPr>
                <a:solidFill>
                  <a:srgbClr val="98C379"/>
                </a:solidFill>
                <a:latin typeface="Courier"/>
              </a:rPr>
              <a:t>"item_num"</a:t>
            </a:r>
            <a:r>
              <a:rPr>
                <a:solidFill>
                  <a:srgbClr val="ABB2BF"/>
                </a:solidFill>
                <a:latin typeface="Courier"/>
              </a:rPr>
              <a:t>)</a:t>
            </a:r>
            <a:br/>
            <a:r>
              <a:rPr>
                <a:solidFill>
                  <a:srgbClr val="ABB2BF"/>
                </a:solidFill>
                <a:latin typeface="Courier"/>
              </a:rPr>
              <a:t>    , </a:t>
            </a:r>
            <a:r>
              <a:rPr>
                <a:solidFill>
                  <a:srgbClr val="C678DD"/>
                </a:solidFill>
                <a:latin typeface="Courier"/>
              </a:rPr>
              <a:t>values_from =</a:t>
            </a:r>
            <a:r>
              <a:rPr>
                <a:solidFill>
                  <a:srgbClr val="ABB2BF"/>
                </a:solidFill>
                <a:latin typeface="Courier"/>
              </a:rPr>
              <a:t> </a:t>
            </a:r>
            <a:r>
              <a:rPr>
                <a:solidFill>
                  <a:srgbClr val="98C379"/>
                </a:solidFill>
                <a:latin typeface="Courier"/>
              </a:rPr>
              <a:t>"values"</a:t>
            </a:r>
            <a:br/>
            <a:r>
              <a:rPr>
                <a:solidFill>
                  <a:srgbClr val="ABB2BF"/>
                </a:solidFill>
                <a:latin typeface="Courier"/>
              </a:rPr>
              <a:t>    , </a:t>
            </a:r>
            <a:r>
              <a:rPr>
                <a:solidFill>
                  <a:srgbClr val="C678DD"/>
                </a:solidFill>
                <a:latin typeface="Courier"/>
              </a:rPr>
              <a:t>names_sep =</a:t>
            </a:r>
            <a:r>
              <a:rPr>
                <a:solidFill>
                  <a:srgbClr val="ABB2BF"/>
                </a:solidFill>
                <a:latin typeface="Courier"/>
              </a:rPr>
              <a:t> </a:t>
            </a:r>
            <a:r>
              <a:rPr>
                <a:solidFill>
                  <a:srgbClr val="98C379"/>
                </a:solidFill>
                <a:latin typeface="Courier"/>
              </a:rPr>
              <a:t>"_"</a:t>
            </a:r>
            <a:br/>
            <a:r>
              <a:rPr>
                <a:solidFill>
                  <a:srgbClr val="ABB2BF"/>
                </a:solidFill>
                <a:latin typeface="Courier"/>
              </a:rPr>
              <a:t>  )</a:t>
            </a:r>
          </a:p>
          <a:p>
            <a:pPr lvl="0" indent="0">
              <a:buNone/>
            </a:pPr>
            <a:r>
              <a:rPr>
                <a:latin typeface="Courier"/>
              </a:rPr>
              <a:t># A tibble: 2,800 × 29
   SID   gender education    age   A_1   A_2   A_3   A_4   A_5   C_1   C_2   C_3
   &lt;chr&gt;  &lt;int&gt; &lt;chr&gt;      &lt;int&gt; &lt;int&gt; &lt;int&gt; &lt;int&gt; &lt;int&gt; &lt;int&gt; &lt;int&gt; &lt;int&gt; &lt;int&gt;
 1 1          1 &lt;NA&gt;          16     2     4     3     4     4     2     3     3
 2 2          2 &lt;NA&gt;          18     2     4     5     2     5     5     4     4
 3 3          2 &lt;NA&gt;          17     5     4     5     4     4     4     5     4
 4 4          2 &lt;NA&gt;          17     4     4     6     5     5     4     4     3
 5 5          1 &lt;NA&gt;          17     2     3     3     4     5     4     4     5
 6 6          2 Some Coll…    21     6     6     5     6     5     6     6     6
 7 7          1 &lt;NA&gt;          18     2     5     5     3     5     5     4     4
 8 8          1 HS            19     4     3     1     5     1     3     2     4
 9 9          1 Below HS      19     4     3     6     3     3     6     6     3
10 10         2 &lt;NA&gt;          17     2     5     6     6     5     6     5     6
# … with 2,790 more rows, and 17 more variables: C_4 &lt;int&gt;, C_5 &lt;int&gt;,
#   E_1 &lt;int&gt;, E_2 &lt;int&gt;, E_3 &lt;int&gt;, E_4 &lt;int&gt;, E_5 &lt;int&gt;, N_1 &lt;int&gt;,
#   N_2 &lt;int&gt;, N_3 &lt;int&gt;, N_4 &lt;int&gt;, N_5 &lt;int&gt;, O_1 &lt;int&gt;, O_2 &lt;int&gt;,
#   O_3 &lt;int&gt;, O_4 &lt;int&gt;, O_5 &lt;int&gt;</a:t>
            </a:r>
          </a:p>
        </p:txBody>
      </p:sp>
    </p:spTree>
  </p:cSl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2. </a:t>
            </a:r>
            <a:r>
              <a:rPr>
                <a:latin typeface="Courier"/>
              </a:rPr>
              <a:t>pivot_wider()</a:t>
            </a:r>
            <a:r>
              <a:rPr/>
              <a:t>: A Little More Advanced</a:t>
            </a:r>
          </a:p>
        </p:txBody>
      </p:sp>
      <p:sp>
        <p:nvSpPr>
          <p:cNvPr id="3" name="Content Placeholder 2"/>
          <p:cNvSpPr>
            <a:spLocks noGrp="1"/>
          </p:cNvSpPr>
          <p:nvPr>
            <p:ph idx="1"/>
          </p:nvPr>
        </p:nvSpPr>
        <p:spPr/>
        <p:txBody>
          <a:bodyPr/>
          <a:lstStyle/>
          <a:p>
            <a:pPr lvl="0" indent="0">
              <a:buNone/>
            </a:pPr>
            <a:r>
              <a:rPr>
                <a:solidFill>
                  <a:srgbClr val="ABB2BF"/>
                </a:solidFill>
                <a:latin typeface="Courier"/>
              </a:rPr>
              <a:t>bfi_long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a:t>
            </a:r>
            <a:r>
              <a:rPr>
                <a:solidFill>
                  <a:srgbClr val="56B6C2"/>
                </a:solidFill>
                <a:latin typeface="Courier"/>
              </a:rPr>
              <a:t>-</a:t>
            </a:r>
            <a:r>
              <a:rPr>
                <a:solidFill>
                  <a:srgbClr val="ABB2BF"/>
                </a:solidFill>
                <a:latin typeface="Courier"/>
              </a:rPr>
              <a:t>item_num) </a:t>
            </a:r>
            <a:r>
              <a:rPr>
                <a:solidFill>
                  <a:srgbClr val="56B6C2"/>
                </a:solidFill>
                <a:latin typeface="Courier"/>
              </a:rPr>
              <a:t>%&gt;%</a:t>
            </a:r>
            <a:br/>
            <a:r>
              <a:rPr>
                <a:solidFill>
                  <a:srgbClr val="ABB2BF"/>
                </a:solidFill>
                <a:latin typeface="Courier"/>
              </a:rPr>
              <a:t>  </a:t>
            </a:r>
            <a:r>
              <a:rPr>
                <a:solidFill>
                  <a:srgbClr val="61AFEF"/>
                </a:solidFill>
                <a:latin typeface="Courier"/>
              </a:rPr>
              <a:t>pivot_wider</a:t>
            </a:r>
            <a:r>
              <a:rPr>
                <a:solidFill>
                  <a:srgbClr val="ABB2BF"/>
                </a:solidFill>
                <a:latin typeface="Courier"/>
              </a:rPr>
              <a:t>(</a:t>
            </a:r>
            <a:br/>
            <a:r>
              <a:rPr>
                <a:solidFill>
                  <a:srgbClr val="ABB2BF"/>
                </a:solidFill>
                <a:latin typeface="Courier"/>
              </a:rPr>
              <a:t>    </a:t>
            </a:r>
            <a:r>
              <a:rPr>
                <a:solidFill>
                  <a:srgbClr val="C678DD"/>
                </a:solidFill>
                <a:latin typeface="Courier"/>
              </a:rPr>
              <a:t>names_from =</a:t>
            </a:r>
            <a:r>
              <a:rPr>
                <a:solidFill>
                  <a:srgbClr val="ABB2BF"/>
                </a:solidFill>
                <a:latin typeface="Courier"/>
              </a:rPr>
              <a:t> </a:t>
            </a:r>
            <a:r>
              <a:rPr>
                <a:solidFill>
                  <a:srgbClr val="98C379"/>
                </a:solidFill>
                <a:latin typeface="Courier"/>
              </a:rPr>
              <a:t>"trait"</a:t>
            </a:r>
            <a:br/>
            <a:r>
              <a:rPr>
                <a:solidFill>
                  <a:srgbClr val="ABB2BF"/>
                </a:solidFill>
                <a:latin typeface="Courier"/>
              </a:rPr>
              <a:t>    , </a:t>
            </a:r>
            <a:r>
              <a:rPr>
                <a:solidFill>
                  <a:srgbClr val="C678DD"/>
                </a:solidFill>
                <a:latin typeface="Courier"/>
              </a:rPr>
              <a:t>values_from =</a:t>
            </a:r>
            <a:r>
              <a:rPr>
                <a:solidFill>
                  <a:srgbClr val="ABB2BF"/>
                </a:solidFill>
                <a:latin typeface="Courier"/>
              </a:rPr>
              <a:t> </a:t>
            </a:r>
            <a:r>
              <a:rPr>
                <a:solidFill>
                  <a:srgbClr val="98C379"/>
                </a:solidFill>
                <a:latin typeface="Courier"/>
              </a:rPr>
              <a:t>"values"</a:t>
            </a:r>
            <a:br/>
            <a:r>
              <a:rPr>
                <a:solidFill>
                  <a:srgbClr val="ABB2BF"/>
                </a:solidFill>
                <a:latin typeface="Courier"/>
              </a:rPr>
              <a:t>    , </a:t>
            </a:r>
            <a:r>
              <a:rPr>
                <a:solidFill>
                  <a:srgbClr val="C678DD"/>
                </a:solidFill>
                <a:latin typeface="Courier"/>
              </a:rPr>
              <a:t>names_sep =</a:t>
            </a:r>
            <a:r>
              <a:rPr>
                <a:solidFill>
                  <a:srgbClr val="ABB2BF"/>
                </a:solidFill>
                <a:latin typeface="Courier"/>
              </a:rPr>
              <a:t> </a:t>
            </a:r>
            <a:r>
              <a:rPr>
                <a:solidFill>
                  <a:srgbClr val="98C379"/>
                </a:solidFill>
                <a:latin typeface="Courier"/>
              </a:rPr>
              <a:t>"_"</a:t>
            </a:r>
            <a:br/>
            <a:r>
              <a:rPr>
                <a:solidFill>
                  <a:srgbClr val="ABB2BF"/>
                </a:solidFill>
                <a:latin typeface="Courier"/>
              </a:rPr>
              <a:t>    , </a:t>
            </a:r>
            <a:r>
              <a:rPr>
                <a:solidFill>
                  <a:srgbClr val="C678DD"/>
                </a:solidFill>
                <a:latin typeface="Courier"/>
              </a:rPr>
              <a:t>values_fn =</a:t>
            </a:r>
            <a:r>
              <a:rPr>
                <a:solidFill>
                  <a:srgbClr val="ABB2BF"/>
                </a:solidFill>
                <a:latin typeface="Courier"/>
              </a:rPr>
              <a:t> mean</a:t>
            </a:r>
            <a:br/>
            <a:r>
              <a:rPr>
                <a:solidFill>
                  <a:srgbClr val="ABB2BF"/>
                </a:solidFill>
                <a:latin typeface="Courier"/>
              </a:rPr>
              <a:t>  )</a:t>
            </a:r>
          </a:p>
          <a:p>
            <a:pPr lvl="0" indent="0">
              <a:buNone/>
            </a:pPr>
            <a:r>
              <a:rPr>
                <a:latin typeface="Courier"/>
              </a:rPr>
              <a:t># A tibble: 2,800 × 9
   SID   gender education      age     A     C     E     N     O
   &lt;chr&gt;  &lt;int&gt; &lt;chr&gt;        &lt;int&gt; &lt;dbl&gt; &lt;dbl&gt; &lt;dbl&gt; &lt;dbl&gt; &lt;dbl&gt;
 1 1          1 &lt;NA&gt;            16   3.4   3.2  3.4    2.8   3.8
 2 2          2 &lt;NA&gt;            18   3.6   4    3      3.8   3.2
 3 3          2 &lt;NA&gt;            17   4.4   4    3.8    3.6   3.6
 4 4          2 &lt;NA&gt;            17   4.8   4.2  4      2.8   3.6
 5 5          1 &lt;NA&gt;            17   3.4   3.6  3.6    3.2   3.2
 6 6          2 Some College    21   5.6   4.4  4      3     3.8
 7 7          1 &lt;NA&gt;            18   4     3.6  4.2    1.4   3.8
 8 8          1 HS              19   2.8   3    3.2    4.2   3.4
 9 9          1 Below HS        19   3.8   4.8  3.75   3.6   5  
10 10         2 &lt;NA&gt;            17   4.8   4    3.6    4.2   3.6
# … with 2,790 more rows</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Assigments</a:t>
            </a:r>
          </a:p>
        </p:txBody>
      </p:sp>
      <p:sp>
        <p:nvSpPr>
          <p:cNvPr id="3" name="Content Placeholder 2"/>
          <p:cNvSpPr>
            <a:spLocks noGrp="1"/>
          </p:cNvSpPr>
          <p:nvPr>
            <p:ph idx="1"/>
          </p:nvPr>
        </p:nvSpPr>
        <p:spPr/>
        <p:txBody>
          <a:bodyPr/>
          <a:lstStyle/>
          <a:p>
            <a:pPr lvl="0" indent="0" marL="0">
              <a:spcBef>
                <a:spcPts val="3000"/>
              </a:spcBef>
              <a:buNone/>
            </a:pPr>
            <a:r>
              <a:rPr b="1"/>
              <a:t>Final Projects</a:t>
            </a:r>
          </a:p>
          <a:p>
            <a:pPr lvl="0"/>
            <a:r>
              <a:rPr/>
              <a:t>I don’t want you to walk out of this course and not know how to apply what you learned</a:t>
            </a:r>
          </a:p>
          <a:p>
            <a:pPr lvl="0"/>
            <a:r>
              <a:rPr/>
              <a:t>Final project replaces final exam (there are no exams)</a:t>
            </a:r>
          </a:p>
          <a:p>
            <a:pPr lvl="0"/>
            <a:r>
              <a:rPr/>
              <a:t>Create a visualization for an ongoing project!</a:t>
            </a:r>
          </a:p>
          <a:p>
            <a:pPr lvl="1"/>
            <a:r>
              <a:rPr/>
              <a:t>Stage 1: Proposal (due 10/31/22)</a:t>
            </a:r>
          </a:p>
          <a:p>
            <a:pPr lvl="1"/>
            <a:r>
              <a:rPr/>
              <a:t>Stage 2: 1-on-1 meetings + feedback</a:t>
            </a:r>
          </a:p>
          <a:p>
            <a:pPr lvl="1"/>
            <a:r>
              <a:rPr/>
              <a:t>Stage 3: In-class presentations (11/28)</a:t>
            </a:r>
          </a:p>
          <a:p>
            <a:pPr lvl="1"/>
            <a:r>
              <a:rPr/>
              <a:t>Stage 4: Final visualization + brief write-up (??)</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More </a:t>
            </a:r>
            <a:r>
              <a:rPr>
                <a:latin typeface="Courier"/>
              </a:rPr>
              <a:t>dplyr</a:t>
            </a:r>
            <a:r>
              <a:rPr/>
              <a:t> Functions</a:t>
            </a:r>
          </a:p>
        </p:txBody>
      </p:sp>
    </p:spTree>
  </p:cSl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a:t>
            </a:r>
            <a:r>
              <a:rPr>
                <a:latin typeface="Courier"/>
              </a:rPr>
              <a:t>_join()</a:t>
            </a:r>
            <a:r>
              <a:rPr/>
              <a:t> Functions</a:t>
            </a:r>
          </a:p>
        </p:txBody>
      </p:sp>
      <p:sp>
        <p:nvSpPr>
          <p:cNvPr id="3" name="Content Placeholder 2"/>
          <p:cNvSpPr>
            <a:spLocks noGrp="1"/>
          </p:cNvSpPr>
          <p:nvPr>
            <p:ph idx="1" sz="half"/>
          </p:nvPr>
        </p:nvSpPr>
        <p:spPr/>
        <p:txBody>
          <a:bodyPr/>
          <a:lstStyle/>
          <a:p>
            <a:pPr lvl="0"/>
            <a:r>
              <a:rPr/>
              <a:t>Often we may need to pull different data from different sources</a:t>
            </a:r>
          </a:p>
          <a:p>
            <a:pPr lvl="0"/>
            <a:r>
              <a:rPr/>
              <a:t>There are lots of reasons to need to do this</a:t>
            </a:r>
          </a:p>
          <a:p>
            <a:pPr lvl="0"/>
            <a:r>
              <a:rPr/>
              <a:t>We don’t have time to get into all the use cases here, so we’ll talk about them in high level terms</a:t>
            </a:r>
          </a:p>
        </p:txBody>
      </p:sp>
      <p:sp>
        <p:nvSpPr>
          <p:cNvPr id="4" name="Content Placeholder 3"/>
          <p:cNvSpPr>
            <a:spLocks noGrp="1"/>
          </p:cNvSpPr>
          <p:nvPr>
            <p:ph idx="2" sz="half"/>
          </p:nvPr>
        </p:nvSpPr>
        <p:spPr/>
        <p:txBody>
          <a:bodyPr/>
          <a:lstStyle/>
          <a:p>
            <a:pPr lvl="0"/>
            <a:r>
              <a:rPr/>
              <a:t>We’ll focus on:</a:t>
            </a:r>
          </a:p>
          <a:p>
            <a:pPr lvl="1"/>
            <a:r>
              <a:rPr>
                <a:latin typeface="Courier"/>
              </a:rPr>
              <a:t>full_join()</a:t>
            </a:r>
          </a:p>
          <a:p>
            <a:pPr lvl="1"/>
            <a:r>
              <a:rPr>
                <a:latin typeface="Courier"/>
              </a:rPr>
              <a:t>inner_join()</a:t>
            </a:r>
          </a:p>
          <a:p>
            <a:pPr lvl="1"/>
            <a:r>
              <a:rPr>
                <a:latin typeface="Courier"/>
              </a:rPr>
              <a:t>left_join()</a:t>
            </a:r>
          </a:p>
          <a:p>
            <a:pPr lvl="1"/>
            <a:r>
              <a:rPr>
                <a:latin typeface="Courier"/>
              </a:rPr>
              <a:t>right_join()</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uiExpand="1"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a:t>
            </a:r>
            <a:r>
              <a:rPr>
                <a:latin typeface="Courier"/>
              </a:rPr>
              <a:t>_join()</a:t>
            </a:r>
            <a:r>
              <a:rPr/>
              <a:t> Functions</a:t>
            </a:r>
          </a:p>
        </p:txBody>
      </p:sp>
      <p:sp>
        <p:nvSpPr>
          <p:cNvPr id="3" name="Content Placeholder 2"/>
          <p:cNvSpPr>
            <a:spLocks noGrp="1"/>
          </p:cNvSpPr>
          <p:nvPr>
            <p:ph idx="1"/>
          </p:nvPr>
        </p:nvSpPr>
        <p:spPr/>
        <p:txBody>
          <a:bodyPr/>
          <a:lstStyle/>
          <a:p>
            <a:pPr lvl="0"/>
            <a:r>
              <a:rPr/>
              <a:t>Let’s separate demographic and BFI data</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a:buNone/>
            </a:pPr>
            <a:r>
              <a:rPr>
                <a:solidFill>
                  <a:srgbClr val="ABB2BF"/>
                </a:solidFill>
                <a:latin typeface="Courier"/>
              </a:rPr>
              <a:t>bfi_only </a:t>
            </a:r>
            <a:r>
              <a:rPr>
                <a:solidFill>
                  <a:srgbClr val="27AE60"/>
                </a:solidFill>
                <a:latin typeface="Courier"/>
              </a:rPr>
              <a:t>&lt;-</a:t>
            </a:r>
            <a:r>
              <a:rPr>
                <a:solidFill>
                  <a:srgbClr val="ABB2BF"/>
                </a:solidFill>
                <a:latin typeface="Courier"/>
              </a:rPr>
              <a:t> bfi </a:t>
            </a:r>
            <a:r>
              <a:rPr>
                <a:solidFill>
                  <a:srgbClr val="56B6C2"/>
                </a:solidFill>
                <a:latin typeface="Courier"/>
              </a:rPr>
              <a:t>%&gt;%</a:t>
            </a:r>
            <a:r>
              <a:rPr>
                <a:solidFill>
                  <a:srgbClr val="ABB2BF"/>
                </a:solidFill>
                <a:latin typeface="Courier"/>
              </a:rPr>
              <a:t> </a:t>
            </a:r>
            <a:br/>
            <a:r>
              <a:rPr>
                <a:solidFill>
                  <a:srgbClr val="ABB2BF"/>
                </a:solidFill>
                <a:latin typeface="Courier"/>
              </a:rPr>
              <a:t>  </a:t>
            </a:r>
            <a:r>
              <a:rPr>
                <a:solidFill>
                  <a:srgbClr val="61AFEF"/>
                </a:solidFill>
                <a:latin typeface="Courier"/>
              </a:rPr>
              <a:t>rownames_to_column</a:t>
            </a:r>
            <a:r>
              <a:rPr>
                <a:solidFill>
                  <a:srgbClr val="ABB2BF"/>
                </a:solidFill>
                <a:latin typeface="Courier"/>
              </a:rPr>
              <a:t>(</a:t>
            </a:r>
            <a:r>
              <a:rPr>
                <a:solidFill>
                  <a:srgbClr val="98C379"/>
                </a:solidFill>
                <a:latin typeface="Courier"/>
              </a:rPr>
              <a:t>"SID"</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(SID, </a:t>
            </a:r>
            <a:r>
              <a:rPr>
                <a:solidFill>
                  <a:srgbClr val="61AFEF"/>
                </a:solidFill>
                <a:latin typeface="Courier"/>
              </a:rPr>
              <a:t>matches</a:t>
            </a:r>
            <a:r>
              <a:rPr>
                <a:solidFill>
                  <a:srgbClr val="ABB2BF"/>
                </a:solidFill>
                <a:latin typeface="Courier"/>
              </a:rPr>
              <a:t>(</a:t>
            </a:r>
            <a:r>
              <a:rPr>
                <a:solidFill>
                  <a:srgbClr val="98C379"/>
                </a:solidFill>
                <a:latin typeface="Courier"/>
              </a:rPr>
              <a:t>"[0-9]"</a:t>
            </a:r>
            <a:r>
              <a:rPr>
                <a:solidFill>
                  <a:srgbClr val="ABB2BF"/>
                </a:solidFill>
                <a:latin typeface="Courier"/>
              </a:rPr>
              <a:t>))</a:t>
            </a:r>
            <a:br/>
            <a:r>
              <a:rPr>
                <a:solidFill>
                  <a:srgbClr val="ABB2BF"/>
                </a:solidFill>
                <a:latin typeface="Courier"/>
              </a:rPr>
              <a:t>bfi_only </a:t>
            </a:r>
            <a:r>
              <a:rPr>
                <a:solidFill>
                  <a:srgbClr val="56B6C2"/>
                </a:solidFill>
                <a:latin typeface="Courier"/>
              </a:rPr>
              <a:t>%&gt;%</a:t>
            </a: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26
  SID      A1    A2    A3    A4    A5    C1    C2    C3    C4    C5    E1    E2
  &lt;chr&gt; &lt;int&gt; &lt;int&gt; &lt;int&gt; &lt;int&gt; &lt;int&gt; &lt;int&gt; &lt;int&gt; &lt;int&gt; &lt;int&gt; &lt;int&gt; &lt;int&gt; &lt;int&gt;
1 1         2     4     3     4     4     2     3     3     4     4     3     3
2 2         2     4     5     2     5     5     4     4     3     4     1     1
3 3         5     4     5     4     4     4     5     4     2     5     2     4
4 4         4     4     6     5     5     4     4     3     5     5     5     3
5 5         2     3     3     4     5     4     4     5     3     2     2     2
6 6         6     6     5     6     5     6     6     6     1     3     2     1
# … with 2,794 more rows, and 13 more variables: E3 &lt;int&gt;, E4 &lt;int&gt;, E5 &lt;int&gt;,
#   N1 &lt;int&gt;, N2 &lt;int&gt;, N3 &lt;int&gt;, N4 &lt;int&gt;, N5 &lt;int&gt;, O1 &lt;int&gt;, O2 &lt;int&gt;,
#   O3 &lt;int&gt;, O4 &lt;int&gt;, O5 &lt;int&gt;</a:t>
            </a:r>
          </a:p>
        </p:txBody>
      </p:sp>
      <p:sp>
        <p:nvSpPr>
          <p:cNvPr id="4" name="Content Placeholder 3"/>
          <p:cNvSpPr>
            <a:spLocks noGrp="1"/>
          </p:cNvSpPr>
          <p:nvPr>
            <p:ph idx="2" sz="half"/>
          </p:nvPr>
        </p:nvSpPr>
        <p:spPr/>
        <p:txBody>
          <a:bodyPr/>
          <a:lstStyle/>
          <a:p>
            <a:pPr lvl="0" indent="0">
              <a:buNone/>
            </a:pPr>
            <a:r>
              <a:rPr>
                <a:solidFill>
                  <a:srgbClr val="ABB2BF"/>
                </a:solidFill>
                <a:latin typeface="Courier"/>
              </a:rPr>
              <a:t>bfi_dem </a:t>
            </a:r>
            <a:r>
              <a:rPr>
                <a:solidFill>
                  <a:srgbClr val="27AE60"/>
                </a:solidFill>
                <a:latin typeface="Courier"/>
              </a:rPr>
              <a:t>&lt;-</a:t>
            </a:r>
            <a:r>
              <a:rPr>
                <a:solidFill>
                  <a:srgbClr val="ABB2BF"/>
                </a:solidFill>
                <a:latin typeface="Courier"/>
              </a:rPr>
              <a:t> bfi </a:t>
            </a:r>
            <a:r>
              <a:rPr>
                <a:solidFill>
                  <a:srgbClr val="56B6C2"/>
                </a:solidFill>
                <a:latin typeface="Courier"/>
              </a:rPr>
              <a:t>%&gt;%</a:t>
            </a:r>
            <a:br/>
            <a:r>
              <a:rPr>
                <a:solidFill>
                  <a:srgbClr val="ABB2BF"/>
                </a:solidFill>
                <a:latin typeface="Courier"/>
              </a:rPr>
              <a:t>  </a:t>
            </a:r>
            <a:r>
              <a:rPr>
                <a:solidFill>
                  <a:srgbClr val="61AFEF"/>
                </a:solidFill>
                <a:latin typeface="Courier"/>
              </a:rPr>
              <a:t>rownames_to_column</a:t>
            </a:r>
            <a:r>
              <a:rPr>
                <a:solidFill>
                  <a:srgbClr val="ABB2BF"/>
                </a:solidFill>
                <a:latin typeface="Courier"/>
              </a:rPr>
              <a:t>(</a:t>
            </a:r>
            <a:r>
              <a:rPr>
                <a:solidFill>
                  <a:srgbClr val="98C379"/>
                </a:solidFill>
                <a:latin typeface="Courier"/>
              </a:rPr>
              <a:t>"SID"</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select</a:t>
            </a:r>
            <a:r>
              <a:rPr>
                <a:solidFill>
                  <a:srgbClr val="ABB2BF"/>
                </a:solidFill>
                <a:latin typeface="Courier"/>
              </a:rPr>
              <a:t>(SID, education, gender, age)</a:t>
            </a:r>
            <a:br/>
            <a:r>
              <a:rPr>
                <a:solidFill>
                  <a:srgbClr val="ABB2BF"/>
                </a:solidFill>
                <a:latin typeface="Courier"/>
              </a:rPr>
              <a:t>bfi_dem </a:t>
            </a:r>
            <a:r>
              <a:rPr>
                <a:solidFill>
                  <a:srgbClr val="56B6C2"/>
                </a:solidFill>
                <a:latin typeface="Courier"/>
              </a:rPr>
              <a:t>%&gt;%</a:t>
            </a: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4
  SID   education    gender   age
  &lt;chr&gt; &lt;chr&gt;         &lt;int&gt; &lt;int&gt;
1 1     &lt;NA&gt;              1    16
2 2     &lt;NA&gt;              2    18
3 3     &lt;NA&gt;              2    17
4 4     &lt;NA&gt;              2    17
5 5     &lt;NA&gt;              1    17
6 6     Some College      2    21
# … with 2,794 more rows</a:t>
            </a:r>
          </a:p>
        </p:txBody>
      </p:sp>
    </p:spTree>
  </p:cSl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3. </a:t>
            </a:r>
            <a:r>
              <a:rPr>
                <a:latin typeface="Courier"/>
              </a:rPr>
              <a:t>full_join()</a:t>
            </a:r>
          </a:p>
        </p:txBody>
      </p:sp>
      <p:sp>
        <p:nvSpPr>
          <p:cNvPr id="3" name="Content Placeholder 2"/>
          <p:cNvSpPr>
            <a:spLocks noGrp="1"/>
          </p:cNvSpPr>
          <p:nvPr>
            <p:ph idx="1"/>
          </p:nvPr>
        </p:nvSpPr>
        <p:spPr/>
        <p:txBody>
          <a:bodyPr/>
          <a:lstStyle/>
          <a:p>
            <a:pPr lvl="0" indent="0" marL="0">
              <a:buNone/>
            </a:pPr>
            <a:r>
              <a:rPr/>
              <a:t>Most simply, we can put those back together keeping all observations.</a:t>
            </a:r>
          </a:p>
        </p:txBody>
      </p:sp>
    </p:spTree>
  </p:cSl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a:buNone/>
            </a:pPr>
            <a:r>
              <a:rPr>
                <a:solidFill>
                  <a:srgbClr val="ABB2BF"/>
                </a:solidFill>
                <a:latin typeface="Courier"/>
              </a:rPr>
              <a:t>bfi_only </a:t>
            </a:r>
            <a:r>
              <a:rPr>
                <a:solidFill>
                  <a:srgbClr val="56B6C2"/>
                </a:solidFill>
                <a:latin typeface="Courier"/>
              </a:rPr>
              <a:t>%&gt;%</a:t>
            </a:r>
            <a:br/>
            <a:r>
              <a:rPr>
                <a:solidFill>
                  <a:srgbClr val="ABB2BF"/>
                </a:solidFill>
                <a:latin typeface="Courier"/>
              </a:rPr>
              <a:t>  </a:t>
            </a:r>
            <a:r>
              <a:rPr>
                <a:solidFill>
                  <a:srgbClr val="61AFEF"/>
                </a:solidFill>
                <a:latin typeface="Courier"/>
              </a:rPr>
              <a:t>full_join</a:t>
            </a:r>
            <a:r>
              <a:rPr>
                <a:solidFill>
                  <a:srgbClr val="ABB2BF"/>
                </a:solidFill>
                <a:latin typeface="Courier"/>
              </a:rPr>
              <a:t>(bfi_dem)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29
  SID      A1    A2    A3    A4    A5    C1    C2    C3    C4    C5    E1    E2
  &lt;chr&gt; &lt;int&gt; &lt;int&gt; &lt;int&gt; &lt;int&gt; &lt;int&gt; &lt;int&gt; &lt;int&gt; &lt;int&gt; &lt;int&gt; &lt;int&gt; &lt;int&gt; &lt;int&gt;
1 1         2     4     3     4     4     2     3     3     4     4     3     3
2 2         2     4     5     2     5     5     4     4     3     4     1     1
3 3         5     4     5     4     4     4     5     4     2     5     2     4
4 4         4     4     6     5     5     4     4     3     5     5     5     3
5 5         2     3     3     4     5     4     4     5     3     2     2     2
6 6         6     6     5     6     5     6     6     6     1     3     2     1
# … with 2,794 more rows, and 16 more variables: E3 &lt;int&gt;, E4 &lt;int&gt;, E5 &lt;int&gt;,
#   N1 &lt;int&gt;, N2 &lt;int&gt;, N3 &lt;int&gt;, N4 &lt;int&gt;, N5 &lt;int&gt;, O1 &lt;int&gt;, O2 &lt;int&gt;,
#   O3 &lt;int&gt;, O4 &lt;int&gt;, O5 &lt;int&gt;, education &lt;chr&gt;, gender &lt;int&gt;, age &lt;int&gt;</a:t>
            </a:r>
          </a:p>
        </p:txBody>
      </p:sp>
      <p:sp>
        <p:nvSpPr>
          <p:cNvPr id="4" name="Content Placeholder 3"/>
          <p:cNvSpPr>
            <a:spLocks noGrp="1"/>
          </p:cNvSpPr>
          <p:nvPr>
            <p:ph idx="2" sz="half"/>
          </p:nvPr>
        </p:nvSpPr>
        <p:spPr/>
        <p:txBody>
          <a:bodyPr/>
          <a:lstStyle/>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rownames_to_column</a:t>
            </a:r>
            <a:r>
              <a:rPr>
                <a:solidFill>
                  <a:srgbClr val="ABB2BF"/>
                </a:solidFill>
                <a:latin typeface="Courier"/>
              </a:rPr>
              <a:t>(</a:t>
            </a:r>
            <a:r>
              <a:rPr>
                <a:solidFill>
                  <a:srgbClr val="98C379"/>
                </a:solidFill>
                <a:latin typeface="Courier"/>
              </a:rPr>
              <a:t>"SID"</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29
  SID      A1    A2    A3    A4    A5    C1    C2    C3    C4    C5    E1    E2
  &lt;chr&gt; &lt;int&gt; &lt;int&gt; &lt;int&gt; &lt;int&gt; &lt;int&gt; &lt;int&gt; &lt;int&gt; &lt;int&gt; &lt;int&gt; &lt;int&gt; &lt;int&gt; &lt;int&gt;
1 1         2     4     3     4     4     2     3     3     4     4     3     3
2 2         2     4     5     2     5     5     4     4     3     4     1     1
3 3         5     4     5     4     4     4     5     4     2     5     2     4
4 4         4     4     6     5     5     4     4     3     5     5     5     3
5 5         2     3     3     4     5     4     4     5     3     2     2     2
6 6         6     6     5     6     5     6     6     6     1     3     2     1
# … with 2,794 more rows, and 16 more variables: E3 &lt;int&gt;, E4 &lt;int&gt;, E5 &lt;int&gt;,
#   N1 &lt;int&gt;, N2 &lt;int&gt;, N3 &lt;int&gt;, N4 &lt;int&gt;, N5 &lt;int&gt;, O1 &lt;int&gt;, O2 &lt;int&gt;,
#   O3 &lt;int&gt;, O4 &lt;int&gt;, O5 &lt;int&gt;, gender &lt;int&gt;, education &lt;chr&gt;, age &lt;int&gt;</a:t>
            </a:r>
          </a:p>
        </p:txBody>
      </p:sp>
    </p:spTree>
  </p:cSl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4. </a:t>
            </a:r>
            <a:r>
              <a:rPr>
                <a:latin typeface="Courier"/>
              </a:rPr>
              <a:t>inner_join()</a:t>
            </a:r>
          </a:p>
        </p:txBody>
      </p:sp>
      <p:sp>
        <p:nvSpPr>
          <p:cNvPr id="3" name="Content Placeholder 2"/>
          <p:cNvSpPr>
            <a:spLocks noGrp="1"/>
          </p:cNvSpPr>
          <p:nvPr>
            <p:ph idx="1"/>
          </p:nvPr>
        </p:nvSpPr>
        <p:spPr/>
        <p:txBody>
          <a:bodyPr/>
          <a:lstStyle/>
          <a:p>
            <a:pPr lvl="0" indent="0" marL="0">
              <a:buNone/>
            </a:pPr>
            <a:r>
              <a:rPr/>
              <a:t>We can also keep all rows present in </a:t>
            </a:r>
            <a:r>
              <a:rPr i="1"/>
              <a:t>both</a:t>
            </a:r>
            <a:r>
              <a:rPr/>
              <a:t> data frames</a:t>
            </a:r>
          </a:p>
        </p:txBody>
      </p:sp>
    </p:spTree>
  </p:cSl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a:buNone/>
            </a:pPr>
            <a:r>
              <a:rPr>
                <a:solidFill>
                  <a:srgbClr val="ABB2BF"/>
                </a:solidFill>
                <a:latin typeface="Courier"/>
              </a:rPr>
              <a:t>bfi_dem </a:t>
            </a:r>
            <a:r>
              <a:rPr>
                <a:solidFill>
                  <a:srgbClr val="56B6C2"/>
                </a:solidFill>
                <a:latin typeface="Courier"/>
              </a:rPr>
              <a:t>%&gt;%</a:t>
            </a:r>
            <a:br/>
            <a:r>
              <a:rPr>
                <a:solidFill>
                  <a:srgbClr val="ABB2BF"/>
                </a:solidFill>
                <a:latin typeface="Courier"/>
              </a:rPr>
              <a:t>  </a:t>
            </a:r>
            <a:r>
              <a:rPr>
                <a:solidFill>
                  <a:srgbClr val="61AFEF"/>
                </a:solidFill>
                <a:latin typeface="Courier"/>
              </a:rPr>
              <a:t>filter</a:t>
            </a:r>
            <a:r>
              <a:rPr>
                <a:solidFill>
                  <a:srgbClr val="ABB2BF"/>
                </a:solidFill>
                <a:latin typeface="Courier"/>
              </a:rPr>
              <a:t>(</a:t>
            </a:r>
            <a:r>
              <a:rPr>
                <a:solidFill>
                  <a:srgbClr val="61AFEF"/>
                </a:solidFill>
                <a:latin typeface="Courier"/>
              </a:rPr>
              <a:t>row_number</a:t>
            </a:r>
            <a:r>
              <a:rPr>
                <a:solidFill>
                  <a:srgbClr val="ABB2BF"/>
                </a:solidFill>
                <a:latin typeface="Courier"/>
              </a:rPr>
              <a:t>() </a:t>
            </a:r>
            <a:r>
              <a:rPr>
                <a:solidFill>
                  <a:srgbClr val="56B6C2"/>
                </a:solidFill>
                <a:latin typeface="Courier"/>
              </a:rPr>
              <a:t>%in%</a:t>
            </a:r>
            <a:r>
              <a:rPr>
                <a:solidFill>
                  <a:srgbClr val="ABB2BF"/>
                </a:solidFill>
                <a:latin typeface="Courier"/>
              </a:rPr>
              <a:t> </a:t>
            </a:r>
            <a:r>
              <a:rPr>
                <a:solidFill>
                  <a:srgbClr val="D19A66"/>
                </a:solidFill>
                <a:latin typeface="Courier"/>
              </a:rPr>
              <a:t>1</a:t>
            </a:r>
            <a:r>
              <a:rPr>
                <a:solidFill>
                  <a:srgbClr val="56B6C2"/>
                </a:solidFill>
                <a:latin typeface="Courier"/>
              </a:rPr>
              <a:t>:</a:t>
            </a:r>
            <a:r>
              <a:rPr>
                <a:solidFill>
                  <a:srgbClr val="D19A66"/>
                </a:solidFill>
                <a:latin typeface="Courier"/>
              </a:rPr>
              <a:t>1700</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inner_join</a:t>
            </a:r>
            <a:r>
              <a:rPr>
                <a:solidFill>
                  <a:srgbClr val="ABB2BF"/>
                </a:solidFill>
                <a:latin typeface="Courier"/>
              </a:rPr>
              <a:t>(</a:t>
            </a:r>
            <a:br/>
            <a:r>
              <a:rPr>
                <a:solidFill>
                  <a:srgbClr val="ABB2BF"/>
                </a:solidFill>
                <a:latin typeface="Courier"/>
              </a:rPr>
              <a:t>    bfi_only </a:t>
            </a:r>
            <a:r>
              <a:rPr>
                <a:solidFill>
                  <a:srgbClr val="56B6C2"/>
                </a:solidFill>
                <a:latin typeface="Courier"/>
              </a:rPr>
              <a:t>%&gt;%</a:t>
            </a:r>
            <a:br/>
            <a:r>
              <a:rPr>
                <a:solidFill>
                  <a:srgbClr val="ABB2BF"/>
                </a:solidFill>
                <a:latin typeface="Courier"/>
              </a:rPr>
              <a:t>      </a:t>
            </a:r>
            <a:r>
              <a:rPr>
                <a:solidFill>
                  <a:srgbClr val="61AFEF"/>
                </a:solidFill>
                <a:latin typeface="Courier"/>
              </a:rPr>
              <a:t>filter</a:t>
            </a:r>
            <a:r>
              <a:rPr>
                <a:solidFill>
                  <a:srgbClr val="ABB2BF"/>
                </a:solidFill>
                <a:latin typeface="Courier"/>
              </a:rPr>
              <a:t>(</a:t>
            </a:r>
            <a:r>
              <a:rPr>
                <a:solidFill>
                  <a:srgbClr val="61AFEF"/>
                </a:solidFill>
                <a:latin typeface="Courier"/>
              </a:rPr>
              <a:t>row_number</a:t>
            </a:r>
            <a:r>
              <a:rPr>
                <a:solidFill>
                  <a:srgbClr val="ABB2BF"/>
                </a:solidFill>
                <a:latin typeface="Courier"/>
              </a:rPr>
              <a:t>() </a:t>
            </a:r>
            <a:r>
              <a:rPr>
                <a:solidFill>
                  <a:srgbClr val="56B6C2"/>
                </a:solidFill>
                <a:latin typeface="Courier"/>
              </a:rPr>
              <a:t>%in%</a:t>
            </a:r>
            <a:r>
              <a:rPr>
                <a:solidFill>
                  <a:srgbClr val="ABB2BF"/>
                </a:solidFill>
                <a:latin typeface="Courier"/>
              </a:rPr>
              <a:t> </a:t>
            </a:r>
            <a:r>
              <a:rPr>
                <a:solidFill>
                  <a:srgbClr val="D19A66"/>
                </a:solidFill>
                <a:latin typeface="Courier"/>
              </a:rPr>
              <a:t>1200</a:t>
            </a:r>
            <a:r>
              <a:rPr>
                <a:solidFill>
                  <a:srgbClr val="56B6C2"/>
                </a:solidFill>
                <a:latin typeface="Courier"/>
              </a:rPr>
              <a:t>:</a:t>
            </a:r>
            <a:r>
              <a:rPr>
                <a:solidFill>
                  <a:srgbClr val="D19A66"/>
                </a:solidFill>
                <a:latin typeface="Courier"/>
              </a:rPr>
              <a:t>2800</a:t>
            </a:r>
            <a:r>
              <a:rPr>
                <a:solidFill>
                  <a:srgbClr val="ABB2BF"/>
                </a:solidFill>
                <a:latin typeface="Courier"/>
              </a:rPr>
              <a:t>)</a:t>
            </a:r>
            <a:br/>
            <a:r>
              <a:rPr>
                <a:solidFill>
                  <a:srgbClr val="ABB2BF"/>
                </a:solidFill>
                <a:latin typeface="Courier"/>
              </a:rPr>
              <a:t>  )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501 × 29
  SID   education   gender   age    A1    A2    A3    A4    A5    C1    C2    C3
  &lt;chr&gt; &lt;chr&gt;        &lt;int&gt; &lt;int&gt; &lt;int&gt; &lt;int&gt; &lt;int&gt; &lt;int&gt; &lt;int&gt; &lt;int&gt; &lt;int&gt; &lt;int&gt;
1 1200  Some Colle…      2    18     1     5     6     5     5     5     6     5
2 1201  College          2    29     1     5     6     5     5     2     1     4
3 1202  Higher Deg…      1    46     2     5     6     5     6     6     6     6
4 1203  Higher Deg…      1    58     5     4     4     4     5     4     4     5
5 1204  Higher Deg…      2    38     1     4     6     6     6     4     4     5
6 1205  Higher Deg…      2    27     2     3     1     1     1     4     2     2
# … with 495 more rows, and 17 more variables: C4 &lt;int&gt;, C5 &lt;int&gt;, E1 &lt;int&gt;,
#   E2 &lt;int&gt;, E3 &lt;int&gt;, E4 &lt;int&gt;, E5 &lt;int&gt;, N1 &lt;int&gt;, N2 &lt;int&gt;, N3 &lt;int&gt;,
#   N4 &lt;int&gt;, N5 &lt;int&gt;, O1 &lt;int&gt;, O2 &lt;int&gt;, O3 &lt;int&gt;, O4 &lt;int&gt;, O5 &lt;int&gt;</a:t>
            </a:r>
          </a:p>
        </p:txBody>
      </p:sp>
      <p:sp>
        <p:nvSpPr>
          <p:cNvPr id="4" name="Content Placeholder 3"/>
          <p:cNvSpPr>
            <a:spLocks noGrp="1"/>
          </p:cNvSpPr>
          <p:nvPr>
            <p:ph idx="2" sz="half"/>
          </p:nvPr>
        </p:nvSpPr>
        <p:spPr/>
        <p:txBody>
          <a:bodyPr/>
          <a:lstStyle/>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rownames_to_column</a:t>
            </a:r>
            <a:r>
              <a:rPr>
                <a:solidFill>
                  <a:srgbClr val="ABB2BF"/>
                </a:solidFill>
                <a:latin typeface="Courier"/>
              </a:rPr>
              <a:t>(</a:t>
            </a:r>
            <a:r>
              <a:rPr>
                <a:solidFill>
                  <a:srgbClr val="98C379"/>
                </a:solidFill>
                <a:latin typeface="Courier"/>
              </a:rPr>
              <a:t>"SID"</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29
  SID      A1    A2    A3    A4    A5    C1    C2    C3    C4    C5    E1    E2
  &lt;chr&gt; &lt;int&gt; &lt;int&gt; &lt;int&gt; &lt;int&gt; &lt;int&gt; &lt;int&gt; &lt;int&gt; &lt;int&gt; &lt;int&gt; &lt;int&gt; &lt;int&gt; &lt;int&gt;
1 1         2     4     3     4     4     2     3     3     4     4     3     3
2 2         2     4     5     2     5     5     4     4     3     4     1     1
3 3         5     4     5     4     4     4     5     4     2     5     2     4
4 4         4     4     6     5     5     4     4     3     5     5     5     3
5 5         2     3     3     4     5     4     4     5     3     2     2     2
6 6         6     6     5     6     5     6     6     6     1     3     2     1
# … with 2,794 more rows, and 16 more variables: E3 &lt;int&gt;, E4 &lt;int&gt;, E5 &lt;int&gt;,
#   N1 &lt;int&gt;, N2 &lt;int&gt;, N3 &lt;int&gt;, N4 &lt;int&gt;, N5 &lt;int&gt;, O1 &lt;int&gt;, O2 &lt;int&gt;,
#   O3 &lt;int&gt;, O4 &lt;int&gt;, O5 &lt;int&gt;, gender &lt;int&gt;, education &lt;chr&gt;, age &lt;int&gt;</a:t>
            </a:r>
          </a:p>
        </p:txBody>
      </p:sp>
    </p:spTree>
  </p:cSld>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5. </a:t>
            </a:r>
            <a:r>
              <a:rPr>
                <a:latin typeface="Courier"/>
              </a:rPr>
              <a:t>left_join()</a:t>
            </a:r>
          </a:p>
        </p:txBody>
      </p:sp>
      <p:sp>
        <p:nvSpPr>
          <p:cNvPr id="3" name="Content Placeholder 2"/>
          <p:cNvSpPr>
            <a:spLocks noGrp="1"/>
          </p:cNvSpPr>
          <p:nvPr>
            <p:ph idx="1"/>
          </p:nvPr>
        </p:nvSpPr>
        <p:spPr/>
        <p:txBody>
          <a:bodyPr/>
          <a:lstStyle/>
          <a:p>
            <a:pPr lvl="0" indent="0" marL="0">
              <a:buNone/>
            </a:pPr>
            <a:r>
              <a:rPr/>
              <a:t>Or all rows present in the left (first) data frame, perhaps if it’s a subset of people with complete data</a:t>
            </a:r>
          </a:p>
        </p:txBody>
      </p:sp>
    </p:spTree>
  </p:cSl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a:buNone/>
            </a:pPr>
            <a:r>
              <a:rPr>
                <a:solidFill>
                  <a:srgbClr val="ABB2BF"/>
                </a:solidFill>
                <a:latin typeface="Courier"/>
              </a:rPr>
              <a:t>bfi_dem </a:t>
            </a:r>
            <a:r>
              <a:rPr>
                <a:solidFill>
                  <a:srgbClr val="56B6C2"/>
                </a:solidFill>
                <a:latin typeface="Courier"/>
              </a:rPr>
              <a:t>%&gt;%</a:t>
            </a:r>
            <a:br/>
            <a:r>
              <a:rPr>
                <a:solidFill>
                  <a:srgbClr val="ABB2BF"/>
                </a:solidFill>
                <a:latin typeface="Courier"/>
              </a:rPr>
              <a:t>  </a:t>
            </a:r>
            <a:r>
              <a:rPr>
                <a:solidFill>
                  <a:srgbClr val="61AFEF"/>
                </a:solidFill>
                <a:latin typeface="Courier"/>
              </a:rPr>
              <a:t>drop_na</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left_join</a:t>
            </a:r>
            <a:r>
              <a:rPr>
                <a:solidFill>
                  <a:srgbClr val="ABB2BF"/>
                </a:solidFill>
                <a:latin typeface="Courier"/>
              </a:rPr>
              <a:t>(bfi_only)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2,577 × 29
  SID   education   gender   age    A1    A2    A3    A4    A5    C1    C2    C3
  &lt;chr&gt; &lt;chr&gt;        &lt;int&gt; &lt;int&gt; &lt;int&gt; &lt;int&gt; &lt;int&gt; &lt;int&gt; &lt;int&gt; &lt;int&gt; &lt;int&gt; &lt;int&gt;
1 6     Some Colle…      2    21     6     6     5     6     5     6     6     6
2 8     HS               1    19     4     3     1     5     1     3     2     4
3 9     Below HS         1    19     4     3     6     3     3     6     6     3
4 11    Below HS         1    21     4     4     5     6     5     4     3     5
5 15    Below HS         1    17     4     5     2     2     1     5     5     5
6 23    Higher Deg…      1    68     1     5     6     5     6     4     3     2
# … with 2,571 more rows, and 17 more variables: C4 &lt;int&gt;, C5 &lt;int&gt;, E1 &lt;int&gt;,
#   E2 &lt;int&gt;, E3 &lt;int&gt;, E4 &lt;int&gt;, E5 &lt;int&gt;, N1 &lt;int&gt;, N2 &lt;int&gt;, N3 &lt;int&gt;,
#   N4 &lt;int&gt;, N5 &lt;int&gt;, O1 &lt;int&gt;, O2 &lt;int&gt;, O3 &lt;int&gt;, O4 &lt;int&gt;, O5 &lt;int&gt;</a:t>
            </a:r>
          </a:p>
        </p:txBody>
      </p:sp>
      <p:sp>
        <p:nvSpPr>
          <p:cNvPr id="4" name="Content Placeholder 3"/>
          <p:cNvSpPr>
            <a:spLocks noGrp="1"/>
          </p:cNvSpPr>
          <p:nvPr>
            <p:ph idx="2" sz="half"/>
          </p:nvPr>
        </p:nvSpPr>
        <p:spPr/>
        <p:txBody>
          <a:bodyPr/>
          <a:lstStyle/>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rownames_to_column</a:t>
            </a:r>
            <a:r>
              <a:rPr>
                <a:solidFill>
                  <a:srgbClr val="ABB2BF"/>
                </a:solidFill>
                <a:latin typeface="Courier"/>
              </a:rPr>
              <a:t>(</a:t>
            </a:r>
            <a:r>
              <a:rPr>
                <a:solidFill>
                  <a:srgbClr val="98C379"/>
                </a:solidFill>
                <a:latin typeface="Courier"/>
              </a:rPr>
              <a:t>"SID"</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29
  SID      A1    A2    A3    A4    A5    C1    C2    C3    C4    C5    E1    E2
  &lt;chr&gt; &lt;int&gt; &lt;int&gt; &lt;int&gt; &lt;int&gt; &lt;int&gt; &lt;int&gt; &lt;int&gt; &lt;int&gt; &lt;int&gt; &lt;int&gt; &lt;int&gt; &lt;int&gt;
1 1         2     4     3     4     4     2     3     3     4     4     3     3
2 2         2     4     5     2     5     5     4     4     3     4     1     1
3 3         5     4     5     4     4     4     5     4     2     5     2     4
4 4         4     4     6     5     5     4     4     3     5     5     5     3
5 5         2     3     3     4     5     4     4     5     3     2     2     2
6 6         6     6     5     6     5     6     6     6     1     3     2     1
# … with 2,794 more rows, and 16 more variables: E3 &lt;int&gt;, E4 &lt;int&gt;, E5 &lt;int&gt;,
#   N1 &lt;int&gt;, N2 &lt;int&gt;, N3 &lt;int&gt;, N4 &lt;int&gt;, N5 &lt;int&gt;, O1 &lt;int&gt;, O2 &lt;int&gt;,
#   O3 &lt;int&gt;, O4 &lt;int&gt;, O5 &lt;int&gt;, gender &lt;int&gt;, education &lt;chr&gt;, age &lt;int&gt;</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Assignments</a:t>
            </a:r>
          </a:p>
        </p:txBody>
      </p:sp>
      <p:sp>
        <p:nvSpPr>
          <p:cNvPr id="3" name="Content Placeholder 2"/>
          <p:cNvSpPr>
            <a:spLocks noGrp="1"/>
          </p:cNvSpPr>
          <p:nvPr>
            <p:ph idx="1"/>
          </p:nvPr>
        </p:nvSpPr>
        <p:spPr/>
        <p:txBody>
          <a:bodyPr/>
          <a:lstStyle/>
          <a:p>
            <a:pPr lvl="0" indent="0" marL="0">
              <a:spcBef>
                <a:spcPts val="3000"/>
              </a:spcBef>
              <a:buNone/>
            </a:pPr>
            <a:r>
              <a:rPr b="1"/>
              <a:t>Extra Credit</a:t>
            </a:r>
          </a:p>
          <a:p>
            <a:pPr lvl="0"/>
            <a:r>
              <a:rPr/>
              <a:t>Lots of job searches this fall</a:t>
            </a:r>
          </a:p>
          <a:p>
            <a:pPr lvl="0"/>
            <a:r>
              <a:rPr/>
              <a:t>1 pt extra credit for each one you:</a:t>
            </a:r>
          </a:p>
          <a:p>
            <a:pPr lvl="1"/>
            <a:r>
              <a:rPr/>
              <a:t>go to,</a:t>
            </a:r>
          </a:p>
          <a:p>
            <a:pPr lvl="1"/>
            <a:r>
              <a:rPr/>
              <a:t>take a snap of a data viz,</a:t>
            </a:r>
          </a:p>
          <a:p>
            <a:pPr lvl="1"/>
            <a:r>
              <a:rPr/>
              <a:t>and critique it according to what you’ve learned in class</a:t>
            </a:r>
          </a:p>
          <a:p>
            <a:pPr lvl="0"/>
            <a:r>
              <a:rPr/>
              <a:t>max 5 pts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6. </a:t>
            </a:r>
            <a:r>
              <a:rPr>
                <a:latin typeface="Courier"/>
              </a:rPr>
              <a:t>right_join()</a:t>
            </a:r>
          </a:p>
        </p:txBody>
      </p:sp>
      <p:sp>
        <p:nvSpPr>
          <p:cNvPr id="3" name="Content Placeholder 2"/>
          <p:cNvSpPr>
            <a:spLocks noGrp="1"/>
          </p:cNvSpPr>
          <p:nvPr>
            <p:ph idx="1"/>
          </p:nvPr>
        </p:nvSpPr>
        <p:spPr/>
        <p:txBody>
          <a:bodyPr/>
          <a:lstStyle/>
          <a:p>
            <a:pPr lvl="0" indent="0" marL="0">
              <a:buNone/>
            </a:pPr>
            <a:r>
              <a:rPr/>
              <a:t>Or all rows present in the right (second) data frame, such as I do when I join a codebook with raw data</a:t>
            </a:r>
          </a:p>
        </p:txBody>
      </p:sp>
    </p:spTree>
  </p:cSl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a:buNone/>
            </a:pPr>
            <a:r>
              <a:rPr>
                <a:solidFill>
                  <a:srgbClr val="ABB2BF"/>
                </a:solidFill>
                <a:latin typeface="Courier"/>
              </a:rPr>
              <a:t>bfi_dem </a:t>
            </a:r>
            <a:r>
              <a:rPr>
                <a:solidFill>
                  <a:srgbClr val="56B6C2"/>
                </a:solidFill>
                <a:latin typeface="Courier"/>
              </a:rPr>
              <a:t>%&gt;%</a:t>
            </a:r>
            <a:br/>
            <a:r>
              <a:rPr>
                <a:solidFill>
                  <a:srgbClr val="ABB2BF"/>
                </a:solidFill>
                <a:latin typeface="Courier"/>
              </a:rPr>
              <a:t>  </a:t>
            </a:r>
            <a:r>
              <a:rPr>
                <a:solidFill>
                  <a:srgbClr val="61AFEF"/>
                </a:solidFill>
                <a:latin typeface="Courier"/>
              </a:rPr>
              <a:t>drop_na</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right_join</a:t>
            </a:r>
            <a:r>
              <a:rPr>
                <a:solidFill>
                  <a:srgbClr val="ABB2BF"/>
                </a:solidFill>
                <a:latin typeface="Courier"/>
              </a:rPr>
              <a:t>(bfi_only)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29
  SID   education   gender   age    A1    A2    A3    A4    A5    C1    C2    C3
  &lt;chr&gt; &lt;chr&gt;        &lt;int&gt; &lt;int&gt; &lt;int&gt; &lt;int&gt; &lt;int&gt; &lt;int&gt; &lt;int&gt; &lt;int&gt; &lt;int&gt; &lt;int&gt;
1 6     Some Colle…      2    21     6     6     5     6     5     6     6     6
2 8     HS               1    19     4     3     1     5     1     3     2     4
3 9     Below HS         1    19     4     3     6     3     3     6     6     3
4 11    Below HS         1    21     4     4     5     6     5     4     3     5
5 15    Below HS         1    17     4     5     2     2     1     5     5     5
6 23    Higher Deg…      1    68     1     5     6     5     6     4     3     2
# … with 2,794 more rows, and 17 more variables: C4 &lt;int&gt;, C5 &lt;int&gt;, E1 &lt;int&gt;,
#   E2 &lt;int&gt;, E3 &lt;int&gt;, E4 &lt;int&gt;, E5 &lt;int&gt;, N1 &lt;int&gt;, N2 &lt;int&gt;, N3 &lt;int&gt;,
#   N4 &lt;int&gt;, N5 &lt;int&gt;, O1 &lt;int&gt;, O2 &lt;int&gt;, O3 &lt;int&gt;, O4 &lt;int&gt;, O5 &lt;int&gt;</a:t>
            </a:r>
          </a:p>
        </p:txBody>
      </p:sp>
      <p:sp>
        <p:nvSpPr>
          <p:cNvPr id="4" name="Content Placeholder 3"/>
          <p:cNvSpPr>
            <a:spLocks noGrp="1"/>
          </p:cNvSpPr>
          <p:nvPr>
            <p:ph idx="2" sz="half"/>
          </p:nvPr>
        </p:nvSpPr>
        <p:spPr/>
        <p:txBody>
          <a:bodyPr/>
          <a:lstStyle/>
          <a:p>
            <a:pPr lvl="0" indent="0">
              <a:buNone/>
            </a:pPr>
            <a:r>
              <a:rPr>
                <a:solidFill>
                  <a:srgbClr val="ABB2BF"/>
                </a:solidFill>
                <a:latin typeface="Courier"/>
              </a:rPr>
              <a:t>bfi </a:t>
            </a:r>
            <a:r>
              <a:rPr>
                <a:solidFill>
                  <a:srgbClr val="56B6C2"/>
                </a:solidFill>
                <a:latin typeface="Courier"/>
              </a:rPr>
              <a:t>%&gt;%</a:t>
            </a:r>
            <a:br/>
            <a:r>
              <a:rPr>
                <a:solidFill>
                  <a:srgbClr val="ABB2BF"/>
                </a:solidFill>
                <a:latin typeface="Courier"/>
              </a:rPr>
              <a:t>  </a:t>
            </a:r>
            <a:r>
              <a:rPr>
                <a:solidFill>
                  <a:srgbClr val="61AFEF"/>
                </a:solidFill>
                <a:latin typeface="Courier"/>
              </a:rPr>
              <a:t>rownames_to_column</a:t>
            </a:r>
            <a:r>
              <a:rPr>
                <a:solidFill>
                  <a:srgbClr val="ABB2BF"/>
                </a:solidFill>
                <a:latin typeface="Courier"/>
              </a:rPr>
              <a:t>(</a:t>
            </a:r>
            <a:r>
              <a:rPr>
                <a:solidFill>
                  <a:srgbClr val="98C379"/>
                </a:solidFill>
                <a:latin typeface="Courier"/>
              </a:rPr>
              <a:t>"SID"</a:t>
            </a:r>
            <a:r>
              <a:rPr>
                <a:solidFill>
                  <a:srgbClr val="ABB2BF"/>
                </a:solidFill>
                <a:latin typeface="Courier"/>
              </a:rPr>
              <a:t>) </a:t>
            </a:r>
            <a:r>
              <a:rPr>
                <a:solidFill>
                  <a:srgbClr val="56B6C2"/>
                </a:solidFill>
                <a:latin typeface="Courier"/>
              </a:rPr>
              <a:t>%&gt;%</a:t>
            </a:r>
            <a:br/>
            <a:r>
              <a:rPr>
                <a:solidFill>
                  <a:srgbClr val="ABB2BF"/>
                </a:solidFill>
                <a:latin typeface="Courier"/>
              </a:rPr>
              <a:t>  </a:t>
            </a:r>
            <a:r>
              <a:rPr>
                <a:solidFill>
                  <a:srgbClr val="61AFEF"/>
                </a:solidFill>
                <a:latin typeface="Courier"/>
              </a:rPr>
              <a:t>print</a:t>
            </a:r>
            <a:r>
              <a:rPr>
                <a:solidFill>
                  <a:srgbClr val="ABB2BF"/>
                </a:solidFill>
                <a:latin typeface="Courier"/>
              </a:rPr>
              <a:t>(</a:t>
            </a:r>
            <a:r>
              <a:rPr>
                <a:solidFill>
                  <a:srgbClr val="C678DD"/>
                </a:solidFill>
                <a:latin typeface="Courier"/>
              </a:rPr>
              <a:t>n =</a:t>
            </a:r>
            <a:r>
              <a:rPr>
                <a:solidFill>
                  <a:srgbClr val="ABB2BF"/>
                </a:solidFill>
                <a:latin typeface="Courier"/>
              </a:rPr>
              <a:t> </a:t>
            </a:r>
            <a:r>
              <a:rPr>
                <a:solidFill>
                  <a:srgbClr val="D19A66"/>
                </a:solidFill>
                <a:latin typeface="Courier"/>
              </a:rPr>
              <a:t>6</a:t>
            </a:r>
            <a:r>
              <a:rPr>
                <a:solidFill>
                  <a:srgbClr val="ABB2BF"/>
                </a:solidFill>
                <a:latin typeface="Courier"/>
              </a:rPr>
              <a:t>)</a:t>
            </a:r>
          </a:p>
          <a:p>
            <a:pPr lvl="0" indent="0">
              <a:buNone/>
            </a:pPr>
            <a:r>
              <a:rPr>
                <a:latin typeface="Courier"/>
              </a:rPr>
              <a:t># A tibble: 2,800 × 29
  SID      A1    A2    A3    A4    A5    C1    C2    C3    C4    C5    E1    E2
  &lt;chr&gt; &lt;int&gt; &lt;int&gt; &lt;int&gt; &lt;int&gt; &lt;int&gt; &lt;int&gt; &lt;int&gt; &lt;int&gt; &lt;int&gt; &lt;int&gt; &lt;int&gt; &lt;int&gt;
1 1         2     4     3     4     4     2     3     3     4     4     3     3
2 2         2     4     5     2     5     5     4     4     3     4     1     1
3 3         5     4     5     4     4     4     5     4     2     5     2     4
4 4         4     4     6     5     5     4     4     3     5     5     5     3
5 5         2     3     3     4     5     4     4     5     3     2     2     2
6 6         6     6     5     6     5     6     6     6     1     3     2     1
# … with 2,794 more rows, and 16 more variables: E3 &lt;int&gt;, E4 &lt;int&gt;, E5 &lt;int&gt;,
#   N1 &lt;int&gt;, N2 &lt;int&gt;, N3 &lt;int&gt;, N4 &lt;int&gt;, N5 &lt;int&gt;, O1 &lt;int&gt;, O2 &lt;int&gt;,
#   O3 &lt;int&gt;, O4 &lt;int&gt;, O5 &lt;int&gt;, gender &lt;int&gt;, education &lt;chr&gt;, age &lt;int&gt;</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1 - Getting Situated in R and tidyverse</dc:title>
  <dc:creator>Emorie D Beck</dc:creator>
  <cp:keywords/>
  <dcterms:created xsi:type="dcterms:W3CDTF">2022-09-27T00:22:10Z</dcterms:created>
  <dcterms:modified xsi:type="dcterms:W3CDTF">2022-09-27T00:22:10Z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editor">
    <vt:lpwstr>visual</vt:lpwstr>
  </property>
  <property fmtid="{D5CDD505-2E9C-101B-9397-08002B2CF9AE}" pid="4" name="editor_options">
    <vt:lpwstr/>
  </property>
  <property fmtid="{D5CDD505-2E9C-101B-9397-08002B2CF9AE}" pid="5" name="footer">
    <vt:lpwstr>PSC 290 - Data Visualization</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ogo">
    <vt:lpwstr>https://github.com/emoriebeck/psc290-data-viz-2022/raw/main/01-week1-intro/02-code/02-images/ucdavis_logo_blue.png</vt:lpwstr>
  </property>
  <property fmtid="{D5CDD505-2E9C-101B-9397-08002B2CF9AE}" pid="10" name="theme">
    <vt:lpwstr>psc290</vt:lpwstr>
  </property>
  <property fmtid="{D5CDD505-2E9C-101B-9397-08002B2CF9AE}" pid="11" name="toc-title">
    <vt:lpwstr>Table of contents</vt:lpwstr>
  </property>
</Properties>
</file>